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313" r:id="rId2"/>
    <p:sldId id="257" r:id="rId3"/>
    <p:sldId id="288" r:id="rId4"/>
    <p:sldId id="302" r:id="rId5"/>
    <p:sldId id="294" r:id="rId6"/>
    <p:sldId id="303" r:id="rId7"/>
    <p:sldId id="312" r:id="rId8"/>
    <p:sldId id="263" r:id="rId9"/>
    <p:sldId id="264" r:id="rId10"/>
    <p:sldId id="266" r:id="rId11"/>
    <p:sldId id="267" r:id="rId12"/>
    <p:sldId id="307" r:id="rId13"/>
    <p:sldId id="269" r:id="rId14"/>
    <p:sldId id="271" r:id="rId15"/>
    <p:sldId id="272" r:id="rId16"/>
    <p:sldId id="273" r:id="rId17"/>
    <p:sldId id="311" r:id="rId18"/>
    <p:sldId id="309" r:id="rId19"/>
    <p:sldId id="308" r:id="rId20"/>
    <p:sldId id="306" r:id="rId21"/>
    <p:sldId id="277" r:id="rId22"/>
    <p:sldId id="310" r:id="rId23"/>
    <p:sldId id="314" r:id="rId24"/>
    <p:sldId id="279" r:id="rId25"/>
    <p:sldId id="282" r:id="rId26"/>
    <p:sldId id="284" r:id="rId27"/>
    <p:sldId id="283" r:id="rId28"/>
    <p:sldId id="285" r:id="rId29"/>
    <p:sldId id="304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160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317366579177613E-2"/>
          <c:y val="8.7896579469691843E-2"/>
          <c:w val="0.60000000000000064"/>
          <c:h val="0.824206841060616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54623,79</a:t>
                    </a:r>
                    <a:endParaRPr lang="en-US" dirty="0" smtClean="0"/>
                  </a:p>
                  <a:p>
                    <a:r>
                      <a:rPr lang="ru-RU" dirty="0" smtClean="0"/>
                      <a:t>13,06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14285,78</a:t>
                    </a:r>
                    <a:endParaRPr lang="en-US" dirty="0" smtClean="0"/>
                  </a:p>
                  <a:p>
                    <a:r>
                      <a:rPr lang="ru-RU" dirty="0" smtClean="0"/>
                      <a:t>3,42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1459208223972"/>
                  <c:y val="-0.179537028384980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349167,82</a:t>
                    </a:r>
                    <a:endParaRPr lang="en-US" dirty="0" smtClean="0"/>
                  </a:p>
                  <a:p>
                    <a:r>
                      <a:rPr lang="ru-RU" dirty="0" smtClean="0"/>
                      <a:t>83,52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54623.789999999994</c:v>
                </c:pt>
                <c:pt idx="1">
                  <c:v>14285.78</c:v>
                </c:pt>
                <c:pt idx="2">
                  <c:v>349167.82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1229932195975498"/>
          <c:y val="7.8409649926209773E-2"/>
          <c:w val="0.27103193350831123"/>
          <c:h val="0.28428956468655231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5,85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8.5936187664042027E-2"/>
                  <c:y val="-0.1290467078307392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20131,66</c:v>
                </c:pt>
                <c:pt idx="1">
                  <c:v>Доходы от уплаты акцизов 5318,11</c:v>
                </c:pt>
                <c:pt idx="2">
                  <c:v>Налоги на совокупный доход 22332,43</c:v>
                </c:pt>
                <c:pt idx="3">
                  <c:v>Налог на имущество организаций 6735,39</c:v>
                </c:pt>
                <c:pt idx="4">
                  <c:v>Государственная пошлина 106,20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0.36850000000000022</c:v>
                </c:pt>
                <c:pt idx="1">
                  <c:v>9.74E-2</c:v>
                </c:pt>
                <c:pt idx="2">
                  <c:v>0.40890000000000021</c:v>
                </c:pt>
                <c:pt idx="3">
                  <c:v>0.12330000000000002</c:v>
                </c:pt>
                <c:pt idx="4">
                  <c:v>1.9000000000000013E-3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3321075648505591E-2"/>
          <c:y val="8.6944288519927151E-2"/>
          <c:w val="0.54286427210016164"/>
          <c:h val="0.8261114229601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4.7131168485469782E-3"/>
                  <c:y val="-4.0054830992599162E-2"/>
                </c:manualLayout>
              </c:layout>
              <c:showVal val="1"/>
            </c:dLbl>
            <c:dLbl>
              <c:idx val="3"/>
              <c:layout>
                <c:manualLayout>
                  <c:x val="1.6279409000355103E-2"/>
                  <c:y val="-3.1723795698909686E-2"/>
                </c:manualLayout>
              </c:layout>
              <c:showVal val="1"/>
            </c:dLbl>
            <c:dLbl>
              <c:idx val="4"/>
              <c:layout>
                <c:manualLayout>
                  <c:x val="-1.2936560592883849E-2"/>
                  <c:y val="-2.546817016785255E-2"/>
                </c:manualLayout>
              </c:layout>
              <c:showVal val="1"/>
            </c:dLbl>
            <c:dLbl>
              <c:idx val="5"/>
              <c:layout>
                <c:manualLayout>
                  <c:x val="1.930085424583259E-3"/>
                  <c:y val="-7.1957628815037533E-2"/>
                </c:manualLayout>
              </c:layout>
              <c:showVal val="1"/>
            </c:dLbl>
            <c:dLbl>
              <c:idx val="6"/>
              <c:layout>
                <c:manualLayout>
                  <c:x val="4.824308122201193E-2"/>
                  <c:y val="-2.195776879714773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Доходы от платных услуг (работ), компенсация затрат бюджетов - 8060,65</c:v>
                </c:pt>
                <c:pt idx="1">
                  <c:v>Доходы от продажи материальных активов - 464,32</c:v>
                </c:pt>
                <c:pt idx="2">
                  <c:v>Штрафы, санкции, возмещение ущерба - 927,56</c:v>
                </c:pt>
                <c:pt idx="3">
                  <c:v>Арендная плата за землю - 3504,83</c:v>
                </c:pt>
                <c:pt idx="4">
                  <c:v>Арендная плата за муниципальное имущество - 775,08</c:v>
                </c:pt>
                <c:pt idx="5">
                  <c:v>Плата за негативное воздействие на окружающую среду -545,32</c:v>
                </c:pt>
                <c:pt idx="6">
                  <c:v>Прочие поступления от использования муниципального имущества -5,67</c:v>
                </c:pt>
                <c:pt idx="7">
                  <c:v>Прочие неналоговые - 2,35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0.56420000000000003</c:v>
                </c:pt>
                <c:pt idx="1">
                  <c:v>3.2500000000000001E-2</c:v>
                </c:pt>
                <c:pt idx="2">
                  <c:v>6.4900000000000013E-2</c:v>
                </c:pt>
                <c:pt idx="3">
                  <c:v>0.24530000000000007</c:v>
                </c:pt>
                <c:pt idx="4">
                  <c:v>5.4300000000000036E-2</c:v>
                </c:pt>
                <c:pt idx="5">
                  <c:v>3.8199999999999998E-2</c:v>
                </c:pt>
                <c:pt idx="6">
                  <c:v>4.0000000000000029E-4</c:v>
                </c:pt>
                <c:pt idx="7">
                  <c:v>2.0000000000000015E-4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0184394138232756"/>
          <c:y val="0.25845241317048434"/>
          <c:w val="0.43758978565179585"/>
          <c:h val="0.392127026327352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7402887139107876E-2"/>
                  <c:y val="-7.774934355306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</a:t>
                    </a:r>
                  </a:p>
                  <a:p>
                    <a:r>
                      <a:rPr lang="ru-RU" dirty="0" smtClean="0"/>
                      <a:t>физ. лиц</a:t>
                    </a:r>
                  </a:p>
                  <a:p>
                    <a:r>
                      <a:rPr lang="ru-RU" dirty="0" smtClean="0"/>
                      <a:t>166,2</a:t>
                    </a:r>
                  </a:p>
                  <a:p>
                    <a:r>
                      <a:rPr lang="ru-RU" dirty="0" smtClean="0"/>
                      <a:t>9,37%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4.4203083989501769E-2"/>
                  <c:y val="-0.15032919988649565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Налоги по </a:t>
                    </a:r>
                  </a:p>
                  <a:p>
                    <a:r>
                      <a:rPr lang="ru-RU" sz="1200" baseline="0" dirty="0" smtClean="0"/>
                      <a:t>Упрощенной </a:t>
                    </a:r>
                  </a:p>
                  <a:p>
                    <a:r>
                      <a:rPr lang="ru-RU" sz="1200" baseline="0" dirty="0" smtClean="0"/>
                      <a:t>системе </a:t>
                    </a:r>
                    <a:r>
                      <a:rPr lang="ru-RU" sz="1200" baseline="0" dirty="0" err="1" smtClean="0"/>
                      <a:t>н</a:t>
                    </a:r>
                    <a:r>
                      <a:rPr lang="ru-RU" sz="1200" baseline="0" dirty="0" smtClean="0"/>
                      <a:t>/о</a:t>
                    </a:r>
                  </a:p>
                  <a:p>
                    <a:r>
                      <a:rPr lang="ru-RU" sz="1200" baseline="0" dirty="0" smtClean="0"/>
                      <a:t>516,4</a:t>
                    </a:r>
                  </a:p>
                  <a:p>
                    <a:r>
                      <a:rPr lang="ru-RU" sz="1200" baseline="0" dirty="0" smtClean="0"/>
                      <a:t>29,1%</a:t>
                    </a:r>
                    <a:endParaRPr lang="en-US" sz="1200" baseline="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0261964129483815"/>
                  <c:y val="-0.12120549130780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налог на</a:t>
                    </a:r>
                  </a:p>
                  <a:p>
                    <a:r>
                      <a:rPr lang="ru-RU" dirty="0" smtClean="0"/>
                      <a:t>вменен. налог</a:t>
                    </a:r>
                  </a:p>
                  <a:p>
                    <a:r>
                      <a:rPr lang="ru-RU" dirty="0" smtClean="0"/>
                      <a:t>55,6</a:t>
                    </a:r>
                  </a:p>
                  <a:p>
                    <a:r>
                      <a:rPr lang="ru-RU" dirty="0" smtClean="0"/>
                      <a:t>3,13%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/>
              <c:showPercent val="1"/>
            </c:dLbl>
            <c:dLbl>
              <c:idx val="4"/>
              <c:layout>
                <c:manualLayout>
                  <c:x val="3.355599300087489E-2"/>
                  <c:y val="6.104999711394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Патентная система</a:t>
                    </a:r>
                  </a:p>
                  <a:p>
                    <a:r>
                      <a:rPr lang="ru-RU" dirty="0" smtClean="0"/>
                      <a:t>4,4</a:t>
                    </a:r>
                  </a:p>
                  <a:p>
                    <a:r>
                      <a:rPr lang="ru-RU" dirty="0" smtClean="0"/>
                      <a:t>0,25%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13011329833770779"/>
                  <c:y val="3.07141472134749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</a:t>
                    </a:r>
                    <a:r>
                      <a:rPr lang="ru-RU" dirty="0" err="1" smtClean="0"/>
                      <a:t>имущ</a:t>
                    </a:r>
                    <a:r>
                      <a:rPr lang="ru-RU" dirty="0" smtClean="0"/>
                      <a:t>.</a:t>
                    </a:r>
                  </a:p>
                  <a:p>
                    <a:r>
                      <a:rPr lang="ru-RU" dirty="0" smtClean="0"/>
                      <a:t>физических лиц</a:t>
                    </a:r>
                  </a:p>
                  <a:p>
                    <a:r>
                      <a:rPr lang="ru-RU" dirty="0" smtClean="0"/>
                      <a:t>388,5</a:t>
                    </a:r>
                  </a:p>
                  <a:p>
                    <a:r>
                      <a:rPr lang="ru-RU" dirty="0" smtClean="0"/>
                      <a:t>38,8%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5.8915026246719182E-2"/>
                  <c:y val="-5.1329536189175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</a:t>
                    </a:r>
                  </a:p>
                  <a:p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11,8</a:t>
                    </a:r>
                  </a:p>
                  <a:p>
                    <a:r>
                      <a:rPr lang="ru-RU" dirty="0" smtClean="0"/>
                      <a:t>0,66%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2.1194444444444443E-2"/>
                  <c:y val="-0.11190895149257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331,5</a:t>
                    </a:r>
                  </a:p>
                  <a:p>
                    <a:r>
                      <a:rPr lang="ru-RU" dirty="0" smtClean="0"/>
                      <a:t>18,68%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Percent val="1"/>
            <c:showLeaderLines val="1"/>
          </c:dLbls>
          <c:val>
            <c:numRef>
              <c:f>Лист1!$B$2:$B$9</c:f>
              <c:numCache>
                <c:formatCode>General</c:formatCode>
                <c:ptCount val="8"/>
                <c:pt idx="0">
                  <c:v>166.2</c:v>
                </c:pt>
                <c:pt idx="1">
                  <c:v>516.4</c:v>
                </c:pt>
                <c:pt idx="2">
                  <c:v>55.6</c:v>
                </c:pt>
                <c:pt idx="3">
                  <c:v>0.1</c:v>
                </c:pt>
                <c:pt idx="4">
                  <c:v>4.4000000000000004</c:v>
                </c:pt>
                <c:pt idx="5">
                  <c:v>688.5</c:v>
                </c:pt>
                <c:pt idx="6">
                  <c:v>11.8</c:v>
                </c:pt>
                <c:pt idx="7">
                  <c:v>331.5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051245300660968"/>
          <c:y val="0.14937792594939114"/>
          <c:w val="0.84283625730994161"/>
          <c:h val="0.81326754400500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explosion val="34"/>
          </c:dPt>
          <c:dPt>
            <c:idx val="2"/>
            <c:explosion val="24"/>
          </c:dPt>
          <c:dLbls>
            <c:dLbl>
              <c:idx val="0"/>
              <c:layout>
                <c:manualLayout>
                  <c:x val="9.1992897587924893E-2"/>
                  <c:y val="1.291799345500091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Дотации </a:t>
                    </a:r>
                  </a:p>
                  <a:p>
                    <a:r>
                      <a:rPr lang="ru-RU" sz="1400" b="1" dirty="0" smtClean="0"/>
                      <a:t>81052,10 </a:t>
                    </a:r>
                  </a:p>
                  <a:p>
                    <a:r>
                      <a:rPr lang="ru-RU" sz="1400" b="1" dirty="0" smtClean="0"/>
                      <a:t>23,21%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5787446138410477E-2"/>
                  <c:y val="-2.143212986296768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Субсидии</a:t>
                    </a:r>
                  </a:p>
                  <a:p>
                    <a:r>
                      <a:rPr lang="ru-RU" sz="1400" b="1" dirty="0" smtClean="0"/>
                      <a:t>122919,27</a:t>
                    </a:r>
                  </a:p>
                  <a:p>
                    <a:r>
                      <a:rPr lang="ru-RU" sz="1400" b="1" dirty="0" smtClean="0"/>
                      <a:t>35,20%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1441612561587796E-2"/>
                  <c:y val="-8.2819961811433675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Субвенции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119245,08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34,15%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0.12462634607028632"/>
                  <c:y val="2.483483139129743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Иные межбюджетные трансферты 26169,68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7,50%</a:t>
                    </a:r>
                    <a:endParaRPr lang="en-US" sz="1400" b="1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7546913726087379E-2"/>
                  <c:y val="9.74117991767551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Прочие безвозмездные перечисления</a:t>
                    </a:r>
                  </a:p>
                  <a:p>
                    <a:r>
                      <a:rPr lang="ru-RU" sz="1400" b="1" dirty="0" smtClean="0"/>
                      <a:t>-218,31</a:t>
                    </a:r>
                  </a:p>
                  <a:p>
                    <a:r>
                      <a:rPr lang="ru-RU" sz="1400" b="1" dirty="0" smtClean="0"/>
                      <a:t>-0,06%</a:t>
                    </a:r>
                    <a:endParaRPr lang="en-US" sz="1400" b="1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81052.100000000006</c:v>
                </c:pt>
                <c:pt idx="1">
                  <c:v>122919.27</c:v>
                </c:pt>
                <c:pt idx="2">
                  <c:v>119245.08</c:v>
                </c:pt>
                <c:pt idx="3">
                  <c:v>26169.68</c:v>
                </c:pt>
                <c:pt idx="4">
                  <c:v>-218.31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623638682685028"/>
                  <c:y val="-9.4310235320181667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18 289,60</a:t>
                    </a:r>
                  </a:p>
                  <a:p>
                    <a:endParaRPr lang="ru-RU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5936187664042027E-2"/>
                  <c:y val="-0.1290467078307392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34</a:t>
                    </a:r>
                    <a:r>
                      <a:rPr lang="ru-RU" sz="1400" baseline="0" dirty="0" smtClean="0"/>
                      <a:t> 764,14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227,40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17,96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28459.919999999987</c:v>
                </c:pt>
                <c:pt idx="1">
                  <c:v>35476.020000000004</c:v>
                </c:pt>
                <c:pt idx="2">
                  <c:v>43.44</c:v>
                </c:pt>
                <c:pt idx="3">
                  <c:v>570.34999999999968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Заработная плата и начисления</c:v>
                </c:pt>
                <c:pt idx="1">
                  <c:v>Коммунальные услуги</c:v>
                </c:pt>
                <c:pt idx="2">
                  <c:v>Оплата работ, услуг и прочих расходов</c:v>
                </c:pt>
                <c:pt idx="3">
                  <c:v>Расходы на приобретение материальных запасов</c:v>
                </c:pt>
                <c:pt idx="4">
                  <c:v>Расходы на приобретение основных средств</c:v>
                </c:pt>
                <c:pt idx="5">
                  <c:v>Иные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11712.55</c:v>
                </c:pt>
                <c:pt idx="1">
                  <c:v>5876</c:v>
                </c:pt>
                <c:pt idx="2">
                  <c:v>508.65000000000009</c:v>
                </c:pt>
                <c:pt idx="3">
                  <c:v>510.12</c:v>
                </c:pt>
                <c:pt idx="4">
                  <c:v>234.87</c:v>
                </c:pt>
                <c:pt idx="5">
                  <c:v>851.51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0.80519</cdr:y>
    </cdr:from>
    <cdr:to>
      <cdr:x>0.74219</cdr:x>
      <cdr:y>0.97143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84" y="4429130"/>
          <a:ext cx="4500601" cy="91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418077,40тыс.руб</a:t>
          </a:r>
          <a:r>
            <a:rPr lang="ru-RU" sz="5400" dirty="0" smtClean="0"/>
            <a:t>.</a:t>
          </a:r>
          <a:endParaRPr lang="ru-RU" sz="5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0.28125</cdr:x>
      <cdr:y>0.8375</cdr:y>
    </cdr:from>
    <cdr:to>
      <cdr:x>0.875</cdr:x>
      <cdr:y>0.9625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0" y="4786326"/>
          <a:ext cx="5429274" cy="7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54623,79тыс.руб</a:t>
          </a:r>
          <a:r>
            <a:rPr lang="ru-RU" sz="4800" b="1" dirty="0" smtClean="0"/>
            <a:t>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0.02381</cdr:x>
      <cdr:y>0.85</cdr:y>
    </cdr:from>
    <cdr:to>
      <cdr:x>0.65873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4282" y="4857764"/>
          <a:ext cx="5715014" cy="857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4800" dirty="0" smtClean="0">
              <a:latin typeface="Franklin Gothic Medium"/>
              <a:cs typeface="Times New Roman" pitchFamily="18" charset="0"/>
            </a:rPr>
            <a:t>19 754,31 тыс.руб.</a:t>
          </a:r>
          <a:endParaRPr lang="ru-RU" sz="4800" dirty="0">
            <a:latin typeface="Franklin Gothic Medium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0.4375</cdr:x>
      <cdr:y>0.84198</cdr:y>
    </cdr:from>
    <cdr:to>
      <cdr:x>0.68112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0" y="4872079"/>
          <a:ext cx="2227684" cy="9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b="1" dirty="0" smtClean="0"/>
            <a:t>1774,5 </a:t>
          </a:r>
          <a:r>
            <a:rPr lang="ru-RU" sz="4800" dirty="0" smtClean="0"/>
            <a:t>тыс.руб</a:t>
          </a:r>
          <a:r>
            <a:rPr lang="ru-RU" sz="4800" b="1" dirty="0" smtClean="0"/>
            <a:t>.</a:t>
          </a:r>
          <a:endParaRPr lang="ru-RU" sz="4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0.28125</cdr:x>
      <cdr:y>0.8375</cdr:y>
    </cdr:from>
    <cdr:to>
      <cdr:x>0.92969</cdr:x>
      <cdr:y>0.9625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0" y="4786326"/>
          <a:ext cx="5929340" cy="7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53299,1 тыс. руб.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A31620-E494-44AC-93DA-C1186645A26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C23D2B-F561-4B81-8005-44126FEA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2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D976-5660-410C-BE12-29EE60D465B0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413D-67CE-4C98-8423-8832C5DEA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E54F-1DCE-4FB0-A2AE-D56711E7EBF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FA64-7DE8-43A3-A24D-1BAA25A3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E8CF-9E54-4C3D-A7FA-EB6661B3520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F23E-72D6-4007-8117-5DE6560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EB03-83F1-4885-A38B-53C95F8F3C8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B160-4324-4621-8194-EF6B7B71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1F59-3946-4D7D-AA4F-C757A12CEA61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ECC-A98D-4ED1-ABA6-6FEC597D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F55-D16B-4134-90AB-04211DD2A97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DCCB-3948-4820-8399-ECDA9454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472B-85A1-4D90-AD5E-D0732B9A3236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E64D-9C22-4509-BF8D-EB92B1B8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A7F-302F-41C2-A5AB-AFA7238CBC9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F437-0DD3-40B9-A9C0-11A7B64D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454E-EC0E-4ED8-8799-E716A46E302C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A523-344D-4E40-B56B-6FDBBEFB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678F-109D-4565-955D-717745AE2E0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C11B-684B-45AC-B11A-F9214A06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8CB0-C747-4B5B-B209-914054EBFCED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CD10-2148-418C-AEE2-D75D7E85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6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0058B-2C5A-42CB-92E4-91D3AF2797BC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80C6E9-C172-48E8-AA2B-D58016907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286124"/>
            <a:ext cx="8458200" cy="214314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КОТЕЛЬНИЧСКИЙ РАЙОН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«Бюджет для граждан»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отчет об исполнении бюджета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 2020 год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p:control spid="74759" name="SapphireHiddenControl" r:id="rId2" imgW="6095880" imgH="4067280"/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01 00 «ОБЩЕГОСУДАРСТВЕННЫЕ ВОПРОСЫ»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за 2018 год на общегосударственные вопросы (01 раздел)</a:t>
            </a:r>
            <a:endParaRPr lang="ru-RU" sz="1200" dirty="0"/>
          </a:p>
        </p:txBody>
      </p:sp>
      <p:graphicFrame>
        <p:nvGraphicFramePr>
          <p:cNvPr id="28722" name="Group 50"/>
          <p:cNvGraphicFramePr>
            <a:graphicFrameLocks noGrp="1"/>
          </p:cNvGraphicFramePr>
          <p:nvPr/>
        </p:nvGraphicFramePr>
        <p:xfrm>
          <a:off x="500063" y="1143000"/>
          <a:ext cx="7929562" cy="5026031"/>
        </p:xfrm>
        <a:graphic>
          <a:graphicData uri="http://schemas.openxmlformats.org/drawingml/2006/table">
            <a:tbl>
              <a:tblPr/>
              <a:tblGrid>
                <a:gridCol w="6046787"/>
                <a:gridCol w="188277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Тыс.руб.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главы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1181,73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аппарата  Котельничской районной Думы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1068,76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Содержание контрольно-счетной комиссии аппарата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Котельничской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районной Думы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1057,09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Финансового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7615,72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Судебная система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2,06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Содержание аппарата Управления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1594,44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администрации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21155,12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деятельности по техническому обеспечению и обслуживанию администрации и органов местного самоуправления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3222,19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функционирования, использования и содержания муниципальной собственности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3957,84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Другие общегосударственные расходы (членские взносы в Ассоциацию)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74,12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40929,07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03 00 «национальная безопасность и правоохранительная деятельность»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8858312" cy="114300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составил </a:t>
            </a:r>
            <a:r>
              <a:rPr lang="ru-RU" sz="1200" dirty="0" smtClean="0">
                <a:solidFill>
                  <a:schemeClr val="tx1"/>
                </a:solidFill>
              </a:rPr>
              <a:t>1 581,89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содержание единой дежурно-диспетчерской службы (ЕДДС) в </a:t>
            </a:r>
            <a:r>
              <a:rPr lang="ru-RU" sz="1200" dirty="0" smtClean="0">
                <a:solidFill>
                  <a:schemeClr val="tx1"/>
                </a:solidFill>
              </a:rPr>
              <a:t>2020 году </a:t>
            </a:r>
            <a:r>
              <a:rPr lang="ru-RU" sz="1200" dirty="0">
                <a:solidFill>
                  <a:schemeClr val="tx1"/>
                </a:solidFill>
              </a:rPr>
              <a:t>израсходовано </a:t>
            </a:r>
            <a:r>
              <a:rPr lang="ru-RU" sz="1200" dirty="0" smtClean="0">
                <a:solidFill>
                  <a:schemeClr val="tx1"/>
                </a:solidFill>
              </a:rPr>
              <a:t>1 571,89тыс.рублей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мероприятия по профилактике правонарушений и преступлений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муниципальном районе израсходовано </a:t>
            </a:r>
            <a:r>
              <a:rPr lang="ru-RU" sz="1200" dirty="0" smtClean="0">
                <a:solidFill>
                  <a:schemeClr val="tx1"/>
                </a:solidFill>
              </a:rPr>
              <a:t>10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busters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38" y="2786063"/>
            <a:ext cx="3500437" cy="31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9375639"/>
              </p:ext>
            </p:extLst>
          </p:nvPr>
        </p:nvGraphicFramePr>
        <p:xfrm>
          <a:off x="251520" y="1196752"/>
          <a:ext cx="8696356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00 «национальная экономика»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по разделу «Национальная экономика»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05 «сельское хозяйство и рыболовство»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составил </a:t>
            </a:r>
            <a:r>
              <a:rPr lang="ru-RU" sz="1200" dirty="0" smtClean="0">
                <a:solidFill>
                  <a:schemeClr val="tx1"/>
                </a:solidFill>
              </a:rPr>
              <a:t>18 289,60 </a:t>
            </a:r>
            <a:r>
              <a:rPr lang="ru-RU" sz="1200" dirty="0">
                <a:solidFill>
                  <a:schemeClr val="tx1"/>
                </a:solidFill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916832"/>
            <a:ext cx="864399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</a:pPr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algn="ctr">
              <a:buFontTx/>
              <a:buChar char="-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На  реализацию мероприятий по поддержке сельскохозяйственного производства, в том числе на возмещение части затрат на уплату процентов по инвестиционным кредитам (займам) в  агропромышленном комплекса в виде субвенций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Федеральный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бюджет 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– 1</a:t>
            </a:r>
            <a:r>
              <a:rPr lang="en-US" sz="1200" b="1" dirty="0" smtClean="0">
                <a:solidFill>
                  <a:schemeClr val="tx1"/>
                </a:solidFill>
                <a:cs typeface="Arial" charset="0"/>
              </a:rPr>
              <a:t>3480,68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Областной бюджет – 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4008,2 тыс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-областной бюджета (</a:t>
            </a:r>
            <a:r>
              <a:rPr lang="ru-RU" sz="1200" b="1" dirty="0" err="1" smtClean="0">
                <a:solidFill>
                  <a:schemeClr val="tx1"/>
                </a:solidFill>
                <a:cs typeface="Arial" charset="0"/>
              </a:rPr>
              <a:t>несофинансирование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) – </a:t>
            </a:r>
            <a:r>
              <a:rPr lang="en-US" sz="1200" b="1" dirty="0" smtClean="0">
                <a:solidFill>
                  <a:schemeClr val="tx1"/>
                </a:solidFill>
                <a:cs typeface="Arial" charset="0"/>
              </a:rPr>
              <a:t>709,52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 тыс. руб.</a:t>
            </a:r>
          </a:p>
          <a:p>
            <a:pPr algn="ctr">
              <a:buFontTx/>
              <a:buChar char="-"/>
            </a:pPr>
            <a:endParaRPr lang="ru-RU" sz="1200" b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073872"/>
            <a:ext cx="8491599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Расходы по обращению с животными в части организации мероприятий при осуществлении деятельности по обращению с животными без владельцев в виде субвенций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Областной бюджет –   91,2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09 «дорожное хозяйство»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715436" cy="57150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на содержание автомобильных дорог составили </a:t>
            </a:r>
            <a:r>
              <a:rPr lang="ru-RU" sz="1200" dirty="0" smtClean="0">
                <a:solidFill>
                  <a:schemeClr val="tx1"/>
                </a:solidFill>
              </a:rPr>
              <a:t> 34 764,14 тыс. руб</a:t>
            </a:r>
            <a:r>
              <a:rPr lang="ru-RU" sz="1200" dirty="0">
                <a:solidFill>
                  <a:schemeClr val="tx1"/>
                </a:solidFill>
              </a:rPr>
              <a:t>., в том числе за счет средств субсидий из областного бюджета на осуществление дорожной деятельности в отношении автомобильных дорог общего пользования местного значения– </a:t>
            </a:r>
            <a:r>
              <a:rPr lang="ru-RU" sz="1200" dirty="0" smtClean="0">
                <a:solidFill>
                  <a:schemeClr val="tx1"/>
                </a:solidFill>
              </a:rPr>
              <a:t>30 272,77 тыс. 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200" dirty="0" smtClean="0">
                <a:solidFill>
                  <a:schemeClr val="tx1"/>
                </a:solidFill>
              </a:rPr>
              <a:t> инвестиционных программ и проектов развития общественной инфраструктуры – 2 099,89 тыс. руб.</a:t>
            </a:r>
            <a:endParaRPr lang="ru-RU" sz="1200" dirty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Произведены следующие работы:</a:t>
            </a:r>
          </a:p>
        </p:txBody>
      </p:sp>
      <p:graphicFrame>
        <p:nvGraphicFramePr>
          <p:cNvPr id="328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705865"/>
              </p:ext>
            </p:extLst>
          </p:nvPr>
        </p:nvGraphicFramePr>
        <p:xfrm>
          <a:off x="256004" y="1988840"/>
          <a:ext cx="8462962" cy="3023646"/>
        </p:xfrm>
        <a:graphic>
          <a:graphicData uri="http://schemas.openxmlformats.org/drawingml/2006/table">
            <a:tbl>
              <a:tblPr/>
              <a:tblGrid>
                <a:gridCol w="6526212"/>
                <a:gridCol w="1936750"/>
              </a:tblGrid>
              <a:tr h="233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Вид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9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Выполнение работ по содержанию автомобильных дорог общего пользования вне границ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30 272,77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1 594,22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947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Ремонт участка автомобильной дороги общего пользования местного значения п. Юбилейный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Котельничского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 района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Разработка плана обеспечения транспортной безопасности объектов транспортной инфраструктуры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2 099,89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131,82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33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Выполнение работ по формированию документации с целью исполнения законодательства по техническому учету дорожных объектов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территории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Котельничского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района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665,44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9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882" y="5091122"/>
            <a:ext cx="3714776" cy="157823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средств дорожного фонда произведены  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следующие виды работ: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скашивание травы;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очистка автобусных остановок от снега и грязи;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установка и снятие дорожных знаков;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засыпка щебнем промоин;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ямочный ремонт асфальтобетонной смесью;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вырубка кустарника и подлеска;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и другие виды работ.</a:t>
            </a:r>
          </a:p>
          <a:p>
            <a:pPr indent="179388"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3178" y="5091122"/>
            <a:ext cx="3857652" cy="14287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12 Другие вопросы в области национальной экономики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71472" y="1285860"/>
            <a:ext cx="8001056" cy="7143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800105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08920"/>
            <a:ext cx="7888960" cy="9486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Изготовление фотографий для презентации выставки «Вчера, сегодня, завтра» в рамках мероприятия, посвященного становлению и  развитию кооперативного движения в отрасли сельского хозяйства </a:t>
            </a:r>
            <a:r>
              <a:rPr lang="ru-RU" sz="1400" b="1" dirty="0">
                <a:solidFill>
                  <a:schemeClr val="tx1"/>
                </a:solidFill>
              </a:rPr>
              <a:t>в </a:t>
            </a:r>
            <a:r>
              <a:rPr lang="ru-RU" sz="1400" b="1" dirty="0" err="1">
                <a:solidFill>
                  <a:schemeClr val="tx1"/>
                </a:solidFill>
              </a:rPr>
              <a:t>Котельничском</a:t>
            </a:r>
            <a:r>
              <a:rPr lang="ru-RU" sz="1400" b="1" dirty="0">
                <a:solidFill>
                  <a:schemeClr val="tx1"/>
                </a:solidFill>
              </a:rPr>
              <a:t> районе </a:t>
            </a:r>
            <a:r>
              <a:rPr lang="ru-RU" sz="1400" b="1" dirty="0" smtClean="0">
                <a:solidFill>
                  <a:schemeClr val="tx1"/>
                </a:solidFill>
              </a:rPr>
              <a:t>, с целью популяризации развития малых форм хозяйствования на селе – 3,0 </a:t>
            </a:r>
            <a:r>
              <a:rPr lang="ru-RU" sz="14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33056"/>
            <a:ext cx="8001056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Изготовление и установка баннеров к 75-летию Победы «Сад памяти» в селе Покровское </a:t>
            </a:r>
            <a:r>
              <a:rPr lang="ru-RU" sz="1400" b="1" dirty="0" err="1" smtClean="0">
                <a:solidFill>
                  <a:schemeClr val="tx1"/>
                </a:solidFill>
              </a:rPr>
              <a:t>Котельничского</a:t>
            </a:r>
            <a:r>
              <a:rPr lang="ru-RU" sz="1400" b="1" dirty="0" smtClean="0">
                <a:solidFill>
                  <a:schemeClr val="tx1"/>
                </a:solidFill>
              </a:rPr>
              <a:t> района для увековечивания памяти героев Великой Отечественной войны с целью организации мероприятий среди молодежи военно-патриотической направленности с участием экскурсионных групп – 10 </a:t>
            </a:r>
            <a:r>
              <a:rPr lang="ru-RU" sz="14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5494" y="5291752"/>
            <a:ext cx="402674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17,96 тыс.руб</a:t>
            </a: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628800"/>
            <a:ext cx="8001056" cy="728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Освоены средства сельских поселений по переданным полномочиям  от сельских поселений </a:t>
            </a:r>
            <a:r>
              <a:rPr lang="ru-RU" sz="1400" b="1" dirty="0" err="1" smtClean="0">
                <a:solidFill>
                  <a:schemeClr val="tx1"/>
                </a:solidFill>
              </a:rPr>
              <a:t>Котельничского</a:t>
            </a:r>
            <a:r>
              <a:rPr lang="ru-RU" sz="1400" b="1" dirty="0" smtClean="0">
                <a:solidFill>
                  <a:schemeClr val="tx1"/>
                </a:solidFill>
              </a:rPr>
              <a:t> района по  вопросам градостроительства и архитектуры в сумме 4,96 тыс</a:t>
            </a:r>
            <a:r>
              <a:rPr lang="ru-RU" sz="1400" b="1" dirty="0">
                <a:solidFill>
                  <a:schemeClr val="tx1"/>
                </a:solidFill>
              </a:rPr>
              <a:t>. 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05 00 «жилищно-коммунальное хозяйство»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26" y="1000108"/>
            <a:ext cx="8786874" cy="200026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Общий объем расходов районного бюджета по данному разделу за </a:t>
            </a:r>
            <a:r>
              <a:rPr lang="ru-RU" sz="1300" dirty="0" smtClean="0">
                <a:solidFill>
                  <a:schemeClr val="tx1"/>
                </a:solidFill>
              </a:rPr>
              <a:t>2020 </a:t>
            </a:r>
            <a:r>
              <a:rPr lang="ru-RU" sz="1300" dirty="0">
                <a:solidFill>
                  <a:schemeClr val="tx1"/>
                </a:solidFill>
              </a:rPr>
              <a:t>год составил </a:t>
            </a:r>
            <a:r>
              <a:rPr lang="ru-RU" sz="1300" dirty="0" smtClean="0">
                <a:solidFill>
                  <a:schemeClr val="tx1"/>
                </a:solidFill>
              </a:rPr>
              <a:t>705,34 </a:t>
            </a:r>
            <a:r>
              <a:rPr lang="ru-RU" sz="1300" dirty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Выделены средства областной субсидии на создание мест (площадок) накопления твердых коммунальных отходов в сумме 64,5 тыс. руб., </a:t>
            </a:r>
            <a:r>
              <a:rPr lang="ru-RU" sz="13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300" dirty="0" smtClean="0">
                <a:solidFill>
                  <a:schemeClr val="tx1"/>
                </a:solidFill>
              </a:rPr>
              <a:t> к областной субсидии составило 3,4 тыс. руб. За счет средств районного бюджета проведены аварийно-восстановительные работы по ремонту воздушной линии электропередачи в сумме 78 тыс. руб., комплексные работы по ликвидации свалок твердых бытовых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отходов на территориях сельских поселений в сумме 199,85 тыс. руб. обустройство (приобретение) контейнерных площадок в сумме 233,14 тыс. руб., составление сметной документации в </a:t>
            </a:r>
            <a:r>
              <a:rPr lang="ru-RU" sz="1300" smtClean="0">
                <a:solidFill>
                  <a:schemeClr val="tx1"/>
                </a:solidFill>
              </a:rPr>
              <a:t>сумме 5,55 </a:t>
            </a:r>
            <a:r>
              <a:rPr lang="ru-RU" sz="1300" dirty="0" smtClean="0">
                <a:solidFill>
                  <a:schemeClr val="tx1"/>
                </a:solidFill>
              </a:rPr>
              <a:t>тыс. руб.  Произведена </a:t>
            </a:r>
            <a:r>
              <a:rPr lang="ru-RU" sz="1300" dirty="0">
                <a:solidFill>
                  <a:schemeClr val="tx1"/>
                </a:solidFill>
              </a:rPr>
              <a:t>уплата взносов на капитальный ремонт общего имущества многоквартирных </a:t>
            </a:r>
            <a:r>
              <a:rPr lang="ru-RU" sz="1300" dirty="0" smtClean="0">
                <a:solidFill>
                  <a:schemeClr val="tx1"/>
                </a:solidFill>
              </a:rPr>
              <a:t>домов в сумме 120,9 тыс. руб..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596" y="3143248"/>
            <a:ext cx="443435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c0632cc76566fe8dd5db3601f5a0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857760"/>
            <a:ext cx="2857520" cy="159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00 «образование»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Функциональная структура расходов районного бюджета по управлению образования </a:t>
            </a:r>
            <a:r>
              <a:rPr lang="ru-RU" sz="1300" dirty="0" smtClean="0">
                <a:solidFill>
                  <a:schemeClr val="tx1"/>
                </a:solidFill>
              </a:rPr>
              <a:t>администрации Котельничского </a:t>
            </a:r>
            <a:r>
              <a:rPr lang="ru-RU" sz="1300" dirty="0">
                <a:solidFill>
                  <a:schemeClr val="tx1"/>
                </a:solidFill>
              </a:rPr>
              <a:t>района за 12 месяцев </a:t>
            </a:r>
            <a:r>
              <a:rPr lang="ru-RU" sz="1300" dirty="0" smtClean="0">
                <a:solidFill>
                  <a:schemeClr val="tx1"/>
                </a:solidFill>
              </a:rPr>
              <a:t>2020 года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  <a:cs typeface="Arial" charset="0"/>
              </a:rPr>
              <a:t>0701 Дошкольное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4 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учреждений дошкольного образования) –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                         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29 587,93 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ыс.руб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835824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0702 Общее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12 образовательных учреждений – 1</a:t>
            </a:r>
            <a:r>
              <a:rPr lang="en-US" sz="1300" dirty="0" smtClean="0">
                <a:solidFill>
                  <a:schemeClr val="tx1"/>
                </a:solidFill>
              </a:rPr>
              <a:t>27 992</a:t>
            </a:r>
            <a:r>
              <a:rPr lang="ru-RU" sz="1300" dirty="0" smtClean="0">
                <a:solidFill>
                  <a:schemeClr val="tx1"/>
                </a:solidFill>
              </a:rPr>
              <a:t>,</a:t>
            </a:r>
            <a:r>
              <a:rPr lang="en-US" sz="1300" dirty="0" smtClean="0">
                <a:solidFill>
                  <a:schemeClr val="tx1"/>
                </a:solidFill>
              </a:rPr>
              <a:t>27</a:t>
            </a:r>
            <a:r>
              <a:rPr lang="ru-RU" sz="1300" dirty="0" smtClean="0">
                <a:solidFill>
                  <a:schemeClr val="tx1"/>
                </a:solidFill>
              </a:rPr>
              <a:t>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835824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0707 Молодежная политика и оздоровление детей (программа по развитию молодежной политики) –                     75,1 </a:t>
            </a:r>
            <a:r>
              <a:rPr lang="ru-RU" sz="1300" dirty="0" err="1" smtClean="0">
                <a:solidFill>
                  <a:schemeClr val="tx1"/>
                </a:solidFill>
              </a:rPr>
              <a:t>nыс.руб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572008"/>
            <a:ext cx="835824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0709 Другие вопросы в области образования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централизованной </a:t>
            </a:r>
            <a:r>
              <a:rPr lang="ru-RU" sz="1300" dirty="0">
                <a:solidFill>
                  <a:schemeClr val="tx1"/>
                </a:solidFill>
              </a:rPr>
              <a:t>бухгалтерии управления образования, содержание методологического отдела) – </a:t>
            </a:r>
            <a:r>
              <a:rPr lang="ru-RU" sz="1300" dirty="0" smtClean="0">
                <a:solidFill>
                  <a:schemeClr val="tx1"/>
                </a:solidFill>
              </a:rPr>
              <a:t>6497,62тыс.руб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4876" y="5929330"/>
            <a:ext cx="35719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183 876,12 </a:t>
            </a:r>
            <a:r>
              <a:rPr lang="ru-RU" sz="2800" dirty="0"/>
              <a:t>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928934"/>
            <a:ext cx="81439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0703 Дополнительное образование детей (расходы на содержание 3 учреждений дополнительного образования – 19</a:t>
            </a:r>
            <a:r>
              <a:rPr lang="en-US" sz="1300" dirty="0" smtClean="0">
                <a:solidFill>
                  <a:schemeClr val="tx1"/>
                </a:solidFill>
              </a:rPr>
              <a:t> 693</a:t>
            </a:r>
            <a:r>
              <a:rPr lang="ru-RU" sz="1300" dirty="0" smtClean="0">
                <a:solidFill>
                  <a:schemeClr val="tx1"/>
                </a:solidFill>
              </a:rPr>
              <a:t>,7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</a:t>
            </a:r>
            <a:r>
              <a:rPr lang="ru-RU" sz="1300" dirty="0" smtClean="0">
                <a:solidFill>
                  <a:schemeClr val="tx1"/>
                </a:solidFill>
              </a:rPr>
              <a:t>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00438"/>
            <a:ext cx="82963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0705  </a:t>
            </a:r>
            <a:r>
              <a:rPr lang="en-US" sz="1300" dirty="0" err="1" smtClean="0">
                <a:solidFill>
                  <a:schemeClr val="tx1"/>
                </a:solidFill>
              </a:rPr>
              <a:t>Профессиональная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подготовка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</a:rPr>
              <a:t>переподготовка</a:t>
            </a:r>
            <a:r>
              <a:rPr lang="en-US" sz="1300" dirty="0" smtClean="0">
                <a:solidFill>
                  <a:schemeClr val="tx1"/>
                </a:solidFill>
              </a:rPr>
              <a:t> и </a:t>
            </a:r>
            <a:r>
              <a:rPr lang="en-US" sz="1300" dirty="0" err="1" smtClean="0">
                <a:solidFill>
                  <a:schemeClr val="tx1"/>
                </a:solidFill>
              </a:rPr>
              <a:t>повышение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квалификации</a:t>
            </a:r>
            <a:r>
              <a:rPr lang="ru-RU" sz="1300" dirty="0" smtClean="0">
                <a:solidFill>
                  <a:schemeClr val="tx1"/>
                </a:solidFill>
              </a:rPr>
              <a:t> – </a:t>
            </a:r>
            <a:r>
              <a:rPr lang="en-US" sz="1300" dirty="0" smtClean="0">
                <a:solidFill>
                  <a:schemeClr val="tx1"/>
                </a:solidFill>
              </a:rPr>
              <a:t>29</a:t>
            </a:r>
            <a:r>
              <a:rPr lang="ru-RU" sz="1300" dirty="0" smtClean="0">
                <a:solidFill>
                  <a:schemeClr val="tx1"/>
                </a:solidFill>
              </a:rPr>
              <a:t>,5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</a:t>
            </a:r>
            <a:r>
              <a:rPr lang="ru-RU" sz="1300" dirty="0" smtClean="0">
                <a:solidFill>
                  <a:schemeClr val="tx1"/>
                </a:solidFill>
              </a:rPr>
              <a:t>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01 «дошкольное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«дошкольное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2020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graphicFrame>
        <p:nvGraphicFramePr>
          <p:cNvPr id="36866" name="Диаграмма 9"/>
          <p:cNvGraphicFramePr>
            <a:graphicFrameLocks/>
          </p:cNvGraphicFramePr>
          <p:nvPr/>
        </p:nvGraphicFramePr>
        <p:xfrm>
          <a:off x="292100" y="1143000"/>
          <a:ext cx="8585200" cy="4597400"/>
        </p:xfrm>
        <a:graphic>
          <a:graphicData uri="http://schemas.openxmlformats.org/presentationml/2006/ole">
            <p:oleObj spid="_x0000_s53266" name="Worksheet" r:id="rId3" imgW="6848457" imgH="366717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02 «общее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«общее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2020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150019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chemeClr val="tx1"/>
                </a:solidFill>
              </a:rPr>
              <a:t>Расходы по разделу 0702 «Общее образование» включают в себя расходы общеобразовательных </a:t>
            </a:r>
            <a:r>
              <a:rPr lang="ru-RU" sz="1150" dirty="0" smtClean="0">
                <a:solidFill>
                  <a:schemeClr val="tx1"/>
                </a:solidFill>
              </a:rPr>
              <a:t>учреждений.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schemeClr val="tx1"/>
                </a:solidFill>
              </a:rPr>
              <a:t>Освоены </a:t>
            </a:r>
            <a:r>
              <a:rPr lang="en-US" sz="1150" dirty="0" err="1" smtClean="0">
                <a:solidFill>
                  <a:schemeClr val="tx1"/>
                </a:solidFill>
              </a:rPr>
              <a:t>федеральные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средства </a:t>
            </a:r>
            <a:r>
              <a:rPr lang="en-US" sz="1150" dirty="0" err="1" smtClean="0">
                <a:solidFill>
                  <a:schemeClr val="tx1"/>
                </a:solidFill>
              </a:rPr>
              <a:t>на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организацию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бесплатного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горячего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питания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обучающихся</a:t>
            </a:r>
            <a:r>
              <a:rPr lang="ru-RU" sz="1150" dirty="0" smtClean="0">
                <a:solidFill>
                  <a:schemeClr val="tx1"/>
                </a:solidFill>
              </a:rPr>
              <a:t>, </a:t>
            </a:r>
            <a:r>
              <a:rPr lang="en-US" sz="1150" dirty="0" err="1" smtClean="0">
                <a:solidFill>
                  <a:schemeClr val="tx1"/>
                </a:solidFill>
              </a:rPr>
              <a:t>получающих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начальное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общее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образование</a:t>
            </a:r>
            <a:r>
              <a:rPr lang="en-US" sz="1150" dirty="0" smtClean="0">
                <a:solidFill>
                  <a:schemeClr val="tx1"/>
                </a:solidFill>
              </a:rPr>
              <a:t> – 1305.2 </a:t>
            </a:r>
            <a:r>
              <a:rPr lang="en-US" sz="1150" dirty="0" err="1" smtClean="0">
                <a:solidFill>
                  <a:schemeClr val="tx1"/>
                </a:solidFill>
              </a:rPr>
              <a:t>тыс</a:t>
            </a:r>
            <a:r>
              <a:rPr lang="en-US" sz="1150" dirty="0" smtClean="0">
                <a:solidFill>
                  <a:schemeClr val="tx1"/>
                </a:solidFill>
              </a:rPr>
              <a:t>. </a:t>
            </a:r>
            <a:r>
              <a:rPr lang="en-US" sz="1150" dirty="0" err="1" smtClean="0">
                <a:solidFill>
                  <a:schemeClr val="tx1"/>
                </a:solidFill>
              </a:rPr>
              <a:t>руб</a:t>
            </a:r>
            <a:r>
              <a:rPr lang="en-US" sz="1150" dirty="0" smtClean="0">
                <a:solidFill>
                  <a:schemeClr val="tx1"/>
                </a:solidFill>
              </a:rPr>
              <a:t>..; </a:t>
            </a:r>
            <a:r>
              <a:rPr lang="en-US" sz="1150" dirty="0" err="1" smtClean="0">
                <a:solidFill>
                  <a:schemeClr val="tx1"/>
                </a:solidFill>
              </a:rPr>
              <a:t>выплачено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ежемесячное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вознаграждение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за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классное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руководство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педагогическим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работникам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общеобразовательных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организаций</a:t>
            </a:r>
            <a:r>
              <a:rPr lang="en-US" sz="1150" dirty="0" smtClean="0">
                <a:solidFill>
                  <a:schemeClr val="tx1"/>
                </a:solidFill>
              </a:rPr>
              <a:t> в </a:t>
            </a:r>
            <a:r>
              <a:rPr lang="en-US" sz="1150" dirty="0" err="1" smtClean="0">
                <a:solidFill>
                  <a:schemeClr val="tx1"/>
                </a:solidFill>
              </a:rPr>
              <a:t>сумме</a:t>
            </a:r>
            <a:r>
              <a:rPr lang="en-US" sz="1150" dirty="0" smtClean="0">
                <a:solidFill>
                  <a:schemeClr val="tx1"/>
                </a:solidFill>
              </a:rPr>
              <a:t> 2312.1 </a:t>
            </a:r>
            <a:r>
              <a:rPr lang="en-US" sz="1150" dirty="0" err="1" smtClean="0">
                <a:solidFill>
                  <a:schemeClr val="tx1"/>
                </a:solidFill>
              </a:rPr>
              <a:t>тыс.руб</a:t>
            </a:r>
            <a:r>
              <a:rPr lang="en-US" sz="1150" dirty="0" smtClean="0">
                <a:solidFill>
                  <a:schemeClr val="tx1"/>
                </a:solidFill>
              </a:rPr>
              <a:t>.</a:t>
            </a:r>
            <a:r>
              <a:rPr lang="ru-RU" sz="1150" dirty="0" smtClean="0">
                <a:solidFill>
                  <a:schemeClr val="tx1"/>
                </a:solidFill>
              </a:rPr>
              <a:t>.; израсходованы средства областного бюджета с </a:t>
            </a:r>
            <a:r>
              <a:rPr lang="ru-RU" sz="115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</a:rPr>
              <a:t>тз</a:t>
            </a:r>
            <a:r>
              <a:rPr lang="ru-RU" sz="1150" dirty="0" smtClean="0">
                <a:solidFill>
                  <a:schemeClr val="tx1"/>
                </a:solidFill>
              </a:rPr>
              <a:t> районного бюджета на создание в общеобразовательных организациях, расположенных в сельской местности, условий для занятий физической культурой и спортом – </a:t>
            </a:r>
            <a:r>
              <a:rPr lang="en-US" sz="1150" dirty="0" smtClean="0">
                <a:solidFill>
                  <a:schemeClr val="tx1"/>
                </a:solidFill>
              </a:rPr>
              <a:t>2174</a:t>
            </a:r>
            <a:r>
              <a:rPr lang="ru-RU" sz="1150" dirty="0" smtClean="0">
                <a:solidFill>
                  <a:schemeClr val="tx1"/>
                </a:solidFill>
              </a:rPr>
              <a:t>,6 тыс.руб. Также за счет средств районного бюджета проведены мероприятия </a:t>
            </a:r>
            <a:r>
              <a:rPr lang="ru-RU" sz="1150" dirty="0">
                <a:solidFill>
                  <a:schemeClr val="tx1"/>
                </a:solidFill>
              </a:rPr>
              <a:t>по подготовке образовательных учреждений к новому учебному </a:t>
            </a:r>
            <a:r>
              <a:rPr lang="ru-RU" sz="1150" dirty="0" smtClean="0">
                <a:solidFill>
                  <a:schemeClr val="tx1"/>
                </a:solidFill>
              </a:rPr>
              <a:t>году в объеме финансирования </a:t>
            </a:r>
            <a:r>
              <a:rPr lang="en-US" sz="1150" dirty="0" smtClean="0">
                <a:solidFill>
                  <a:schemeClr val="tx1"/>
                </a:solidFill>
              </a:rPr>
              <a:t>1314</a:t>
            </a:r>
            <a:r>
              <a:rPr lang="ru-RU" sz="1150" dirty="0" smtClean="0">
                <a:solidFill>
                  <a:schemeClr val="tx1"/>
                </a:solidFill>
              </a:rPr>
              <a:t>,</a:t>
            </a:r>
            <a:r>
              <a:rPr lang="en-US" sz="1150" dirty="0" smtClean="0">
                <a:solidFill>
                  <a:schemeClr val="tx1"/>
                </a:solidFill>
              </a:rPr>
              <a:t>45</a:t>
            </a:r>
            <a:r>
              <a:rPr lang="ru-RU" sz="1150" dirty="0" smtClean="0">
                <a:solidFill>
                  <a:schemeClr val="tx1"/>
                </a:solidFill>
              </a:rPr>
              <a:t> тыс</a:t>
            </a:r>
            <a:r>
              <a:rPr lang="ru-RU" sz="1150" dirty="0">
                <a:solidFill>
                  <a:schemeClr val="tx1"/>
                </a:solidFill>
              </a:rPr>
              <a:t>. </a:t>
            </a:r>
            <a:r>
              <a:rPr lang="ru-RU" sz="1150" dirty="0" smtClean="0">
                <a:solidFill>
                  <a:schemeClr val="tx1"/>
                </a:solidFill>
              </a:rPr>
              <a:t>руб., на средства районного бюджета обеспечено </a:t>
            </a:r>
            <a:r>
              <a:rPr lang="ru-RU" sz="1150" dirty="0">
                <a:solidFill>
                  <a:schemeClr val="tx1"/>
                </a:solidFill>
              </a:rPr>
              <a:t>питания льготной категории детей в образовательных </a:t>
            </a:r>
            <a:r>
              <a:rPr lang="ru-RU" sz="1150" dirty="0" smtClean="0">
                <a:solidFill>
                  <a:schemeClr val="tx1"/>
                </a:solidFill>
              </a:rPr>
              <a:t>учреждениях Котельничского </a:t>
            </a:r>
            <a:r>
              <a:rPr lang="ru-RU" sz="1150" dirty="0">
                <a:solidFill>
                  <a:schemeClr val="tx1"/>
                </a:solidFill>
              </a:rPr>
              <a:t>района </a:t>
            </a:r>
            <a:r>
              <a:rPr lang="ru-RU" sz="1150" dirty="0" smtClean="0">
                <a:solidFill>
                  <a:schemeClr val="tx1"/>
                </a:solidFill>
              </a:rPr>
              <a:t>– </a:t>
            </a:r>
            <a:r>
              <a:rPr lang="en-US" sz="1150" dirty="0" smtClean="0">
                <a:solidFill>
                  <a:schemeClr val="tx1"/>
                </a:solidFill>
              </a:rPr>
              <a:t>17</a:t>
            </a:r>
            <a:r>
              <a:rPr lang="ru-RU" sz="1150" dirty="0" smtClean="0">
                <a:solidFill>
                  <a:schemeClr val="tx1"/>
                </a:solidFill>
              </a:rPr>
              <a:t>,97 тыс</a:t>
            </a:r>
            <a:r>
              <a:rPr lang="ru-RU" sz="1150" dirty="0">
                <a:solidFill>
                  <a:schemeClr val="tx1"/>
                </a:solidFill>
              </a:rPr>
              <a:t>. </a:t>
            </a:r>
            <a:r>
              <a:rPr lang="ru-RU" sz="1150" dirty="0" smtClean="0">
                <a:solidFill>
                  <a:schemeClr val="tx1"/>
                </a:solidFill>
              </a:rPr>
              <a:t>руб. </a:t>
            </a:r>
            <a:endParaRPr lang="ru-RU" sz="1150" dirty="0">
              <a:solidFill>
                <a:schemeClr val="tx1"/>
              </a:solidFill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4357686" y="5857892"/>
            <a:ext cx="428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/>
              </a:rPr>
              <a:t>127 992,27 тыс. руб.</a:t>
            </a:r>
            <a:endParaRPr lang="ru-RU" sz="2800" dirty="0">
              <a:latin typeface="Franklin Gothic Book"/>
            </a:endParaRPr>
          </a:p>
        </p:txBody>
      </p:sp>
      <p:graphicFrame>
        <p:nvGraphicFramePr>
          <p:cNvPr id="37894" name="Диаграмма 8"/>
          <p:cNvGraphicFramePr>
            <a:graphicFrameLocks/>
          </p:cNvGraphicFramePr>
          <p:nvPr/>
        </p:nvGraphicFramePr>
        <p:xfrm>
          <a:off x="642938" y="2782888"/>
          <a:ext cx="8159750" cy="3306762"/>
        </p:xfrm>
        <a:graphic>
          <a:graphicData uri="http://schemas.openxmlformats.org/presentationml/2006/ole">
            <p:oleObj spid="_x0000_s52242" name="Worksheet" r:id="rId3" imgW="6448342" imgH="260997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Основные параметры районного бюджета, тыс.руб.</a:t>
            </a:r>
            <a:endParaRPr lang="ru-RU" sz="25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7688" y="4572000"/>
            <a:ext cx="714375" cy="785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21934">
            <a:off x="1714500" y="4214813"/>
            <a:ext cx="6000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962310">
            <a:off x="2075848" y="2277161"/>
            <a:ext cx="1143000" cy="1225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414813,29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014567">
            <a:off x="3213550" y="2713228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418077,40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961720">
            <a:off x="5151233" y="3205279"/>
            <a:ext cx="1143000" cy="125180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442937,81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019546">
            <a:off x="6297826" y="3654329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411095,77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5516563"/>
            <a:ext cx="792162" cy="4333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План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6375" y="5516563"/>
            <a:ext cx="792163" cy="4333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Факт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 rot="969834">
            <a:off x="2492742" y="1832781"/>
            <a:ext cx="21022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Доходы</a:t>
            </a:r>
            <a:r>
              <a:rPr lang="en-US" dirty="0">
                <a:latin typeface="Franklin Gothic Book"/>
              </a:rPr>
              <a:t> </a:t>
            </a:r>
            <a:r>
              <a:rPr lang="ru-RU" dirty="0">
                <a:latin typeface="Franklin Gothic Book"/>
              </a:rPr>
              <a:t>                                       на конец года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 rot="925051">
            <a:off x="5543786" y="2711652"/>
            <a:ext cx="21312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Расходы </a:t>
            </a:r>
          </a:p>
          <a:p>
            <a:pPr algn="ctr"/>
            <a:r>
              <a:rPr lang="ru-RU" dirty="0">
                <a:latin typeface="Franklin Gothic Book"/>
              </a:rPr>
              <a:t>на конец года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</a:t>
            </a:r>
            <a:r>
              <a:rPr lang="ru-RU" sz="25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03 «дополнительное образование детей»</a:t>
            </a: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«дополнительное образование детей»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2020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642942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chemeClr val="tx1"/>
                </a:solidFill>
              </a:rPr>
              <a:t>Расходы по разделу </a:t>
            </a:r>
            <a:r>
              <a:rPr lang="ru-RU" sz="1150" dirty="0" smtClean="0">
                <a:solidFill>
                  <a:schemeClr val="tx1"/>
                </a:solidFill>
              </a:rPr>
              <a:t>0703 «Дополнительное образование детей» </a:t>
            </a:r>
            <a:r>
              <a:rPr lang="ru-RU" sz="1150" dirty="0">
                <a:solidFill>
                  <a:schemeClr val="tx1"/>
                </a:solidFill>
              </a:rPr>
              <a:t>включают в себя расходы </a:t>
            </a:r>
            <a:r>
              <a:rPr lang="ru-RU" sz="1150" dirty="0" smtClean="0">
                <a:solidFill>
                  <a:schemeClr val="tx1"/>
                </a:solidFill>
              </a:rPr>
              <a:t>на содержание трех учреждений дополнительного образования. 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5286380" y="6215082"/>
            <a:ext cx="3286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Franklin Gothic Book"/>
              </a:rPr>
              <a:t>19 693,7тыс</a:t>
            </a:r>
            <a:r>
              <a:rPr lang="ru-RU" sz="2800" b="1" dirty="0">
                <a:latin typeface="Franklin Gothic Book"/>
              </a:rPr>
              <a:t>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28662" y="1857364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429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07 «молодежная политика и оздоровление детей»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направления в области молодежной политики и оздоровления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28670"/>
            <a:ext cx="8286808" cy="507209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AutoNum type="arabicPeriod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Реализация развития молодежной политики в 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 районе Кировской области – 55,1тыс. руб.: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Акция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«Помним и благодарим!»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Спартакиада допризывной молодежи г.Котельнича и Котельничского района посвященной памяти преподавателя НВП М.Д. Нагаева и Дню защитника Отечества;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Районный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день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призывника (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онлайн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);</a:t>
            </a:r>
            <a:endParaRPr lang="ru-RU" sz="13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Марафон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добрых территорий «Добрая Вятка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» (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онлайн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 и 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офлайн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ru-RU" sz="13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Акция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«Спасибо деду за победу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!»;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Районный конкурс «Лучший волонтер»;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Молодежь – наше будущее;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Конкурс рисунков «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ы вместе»;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Заочный конкурс литературно – музыкальных композиций отрядов ВДЮВПОД «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Юнармия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»;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Районный конкурс проектов молодежных инициатив;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Районный конкурс рисунков «Вместе дома»;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Районный конкурс «Молодежь – наше будущее»;</a:t>
            </a:r>
            <a:endParaRPr lang="ru-RU" sz="13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Проведение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конкурса среди молодых работников сельскохозяйственного производства «Лучший по профессии» в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2020 году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Районный праздник, посвященный Всемирному Дню волонтеров и другие мероприятия.</a:t>
            </a:r>
          </a:p>
          <a:p>
            <a:pPr indent="179388" algn="just"/>
            <a:endParaRPr lang="ru-RU" sz="13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. Расходы 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по мероприятиям на проведение комплексных мер профилактики немедицинского потребления наркотических средств и их незаконного оборота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20 тыс.руб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. Изготовлены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листовки по </a:t>
            </a:r>
            <a:r>
              <a:rPr lang="ru-RU" sz="1300" dirty="0" err="1">
                <a:solidFill>
                  <a:schemeClr val="tx1"/>
                </a:solidFill>
                <a:cs typeface="Arial" charset="0"/>
              </a:rPr>
              <a:t>антинаркотической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пропаганде, подготовлены методические рекомендации для учреждений системы профилактики, обеспечение делопроизводства 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антинаркотической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 комиссии.</a:t>
            </a:r>
            <a:endParaRPr lang="ru-RU" sz="13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8920" name="Рисунок 7" descr="263269_html_20a4049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428868"/>
            <a:ext cx="2928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5357818" y="5857893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Franklin Gothic Book"/>
              </a:rPr>
              <a:t>75,1 тыс</a:t>
            </a:r>
            <a:r>
              <a:rPr lang="ru-RU" sz="2800" b="1" dirty="0">
                <a:latin typeface="Franklin Gothic Book"/>
              </a:rPr>
              <a:t>. руб</a:t>
            </a:r>
            <a:r>
              <a:rPr lang="ru-RU" sz="2400" b="1" dirty="0">
                <a:latin typeface="Franklin Gothic Book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08 00 «культура и кинематография»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358246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Оказание услуг в сфере культуры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районе осуществляют: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</a:t>
            </a:r>
            <a:r>
              <a:rPr lang="ru-RU" sz="1200" dirty="0" err="1">
                <a:solidFill>
                  <a:schemeClr val="tx1"/>
                </a:solidFill>
              </a:rPr>
              <a:t>Котельничская</a:t>
            </a:r>
            <a:r>
              <a:rPr lang="ru-RU" sz="1200" dirty="0">
                <a:solidFill>
                  <a:schemeClr val="tx1"/>
                </a:solidFill>
              </a:rPr>
              <a:t> районная центральная библиотека» – </a:t>
            </a:r>
            <a:r>
              <a:rPr lang="ru-RU" sz="1200" dirty="0" smtClean="0">
                <a:solidFill>
                  <a:schemeClr val="tx1"/>
                </a:solidFill>
              </a:rPr>
              <a:t>2700,53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«Музей истории крестьянства им. </a:t>
            </a:r>
            <a:r>
              <a:rPr lang="ru-RU" sz="1200" dirty="0" err="1">
                <a:solidFill>
                  <a:schemeClr val="tx1"/>
                </a:solidFill>
              </a:rPr>
              <a:t>А.М.Ронжина</a:t>
            </a:r>
            <a:r>
              <a:rPr lang="ru-RU" sz="1200" dirty="0">
                <a:solidFill>
                  <a:schemeClr val="tx1"/>
                </a:solidFill>
              </a:rPr>
              <a:t>» - </a:t>
            </a:r>
            <a:r>
              <a:rPr lang="ru-RU" sz="1200" dirty="0" smtClean="0">
                <a:solidFill>
                  <a:schemeClr val="tx1"/>
                </a:solidFill>
              </a:rPr>
              <a:t>3252,02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«Вятский центр культуры» – </a:t>
            </a:r>
            <a:r>
              <a:rPr lang="ru-RU" sz="1200" dirty="0" smtClean="0">
                <a:solidFill>
                  <a:schemeClr val="tx1"/>
                </a:solidFill>
              </a:rPr>
              <a:t>2630,72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71678"/>
            <a:ext cx="3571900" cy="221457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</a:rPr>
              <a:t>Проведение районных мероприятий: - </a:t>
            </a:r>
            <a:r>
              <a:rPr lang="ru-RU" sz="1000" b="1" dirty="0" smtClean="0">
                <a:solidFill>
                  <a:schemeClr val="tx1"/>
                </a:solidFill>
              </a:rPr>
              <a:t>40 тыс</a:t>
            </a:r>
            <a:r>
              <a:rPr lang="ru-RU" sz="1000" b="1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Оформление выставки, посвященной 75-летию Победы в ВОВ «Недетское детство»;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Приобретение стендов для установки в местах воинских захоронений;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фестиваль старинных игр, обрядов, забав «Как бывало в старину»;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Конкурс детского творчества «Моя милая мама»;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Конкурс творчества «Нарисуй елку Победы»;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Заочный районный конкурс художественного творчества «Будьте молоды душой, несмотря на возраст»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7115" y="5486442"/>
            <a:ext cx="2857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44 493,15 тыс.руб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3994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2630767"/>
              </p:ext>
            </p:extLst>
          </p:nvPr>
        </p:nvGraphicFramePr>
        <p:xfrm>
          <a:off x="2335055" y="2420888"/>
          <a:ext cx="6591106" cy="3096344"/>
        </p:xfrm>
        <a:graphic>
          <a:graphicData uri="http://schemas.openxmlformats.org/presentationml/2006/ole">
            <p:oleObj spid="_x0000_s54290" name="Worksheet" r:id="rId3" imgW="5867429" imgH="2590864" progId="Excel.Sheet.8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8908" y="1785926"/>
            <a:ext cx="492922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средства федерального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и областного бюджетов: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  <a:cs typeface="Arial" charset="0"/>
              </a:rPr>
              <a:t>Субвенция в сумме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16,47 тыс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. руб.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на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подключение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библиотек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к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информационно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–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телекоммуникационной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сети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“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Интернет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” и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развитие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библиотечного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дела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с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учетом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задачи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расширения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информацинных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технологий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и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оцифровки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приобретен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МФУ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для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районных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cs typeface="Arial" charset="0"/>
              </a:rPr>
              <a:t>библиотек</a:t>
            </a:r>
            <a:r>
              <a:rPr lang="en-US" sz="10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500570"/>
            <a:ext cx="3214710" cy="192882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ИМБТ 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сельских поселений:</a:t>
            </a:r>
          </a:p>
          <a:p>
            <a:pPr indent="179388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  <a:cs typeface="Arial" charset="0"/>
              </a:rPr>
              <a:t>Организация временной занятости несовершеннолетних граждан –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79,87 тыс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.;</a:t>
            </a:r>
          </a:p>
          <a:p>
            <a:pPr indent="179388"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На выполнение работ, оказание услуг в рамках реконструкции зданий, капитального ремонта наружных сетей и благоустройства территории МКУК «Искровский сельский Дом культуры» в сумме 107,15 тыс. руб.</a:t>
            </a:r>
          </a:p>
          <a:p>
            <a:pPr indent="179388" algn="just">
              <a:buFontTx/>
              <a:buChar char="-"/>
            </a:pPr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286388"/>
            <a:ext cx="2428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000" dirty="0" smtClean="0">
                <a:latin typeface="+mn-lt"/>
                <a:cs typeface="Times New Roman" pitchFamily="18" charset="0"/>
              </a:rPr>
              <a:t>Освоены средства в сумме 21678,31 тыс. руб. на реконструкцию здания, капитальный ремонт наружных сетей и благоустройство территории и приобретение оборудования за счет резервного фонда Президента РФ и 13988,08 тыс. руб. за счет средств областного бюджета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09 00 «ЗДРАВООХРАНЕНИЕ»</a:t>
            </a:r>
            <a:endParaRPr lang="ru-RU" dirty="0"/>
          </a:p>
        </p:txBody>
      </p:sp>
      <p:pic>
        <p:nvPicPr>
          <p:cNvPr id="1075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876"/>
            <a:ext cx="47149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142873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Общий объем расходов районного бюджета по данному разделу составил 329,6 тыс.руб.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реализацию мероприятий. связанных с обеспечением санитарно-эпидемиологической безопасности при подготовке к проведению общероссийского голосования по вопросу одобрения изменений в Конституцию Российской Федерации.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10 00 «социальная политика»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за </a:t>
            </a:r>
            <a:r>
              <a:rPr lang="ru-RU" sz="1200" dirty="0" smtClean="0">
                <a:solidFill>
                  <a:schemeClr val="tx1"/>
                </a:solidFill>
              </a:rPr>
              <a:t>2020 год </a:t>
            </a:r>
            <a:r>
              <a:rPr lang="ru-RU" sz="1200" dirty="0">
                <a:solidFill>
                  <a:schemeClr val="tx1"/>
                </a:solidFill>
              </a:rPr>
              <a:t>составил </a:t>
            </a:r>
            <a:r>
              <a:rPr lang="ru-RU" sz="1200" dirty="0" smtClean="0">
                <a:solidFill>
                  <a:schemeClr val="tx1"/>
                </a:solidFill>
              </a:rPr>
              <a:t>14 515,85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1714500"/>
            <a:ext cx="257175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социальную политику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14 515,85 тыс.руб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«Пенсионное обеспечение»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(доплаты к пенсиям </a:t>
            </a:r>
            <a:r>
              <a:rPr lang="ru-RU" sz="1200" dirty="0" smtClean="0">
                <a:solidFill>
                  <a:schemeClr val="tx1"/>
                </a:solidFill>
              </a:rPr>
              <a:t>выборных должностных лиц и муниципальных </a:t>
            </a:r>
            <a:r>
              <a:rPr lang="ru-RU" sz="1200" dirty="0">
                <a:solidFill>
                  <a:schemeClr val="tx1"/>
                </a:solidFill>
              </a:rPr>
              <a:t>служащих)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2 316,48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50" y="3500438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«Социальное обеспечение населения»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7 953,79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Другие вопросы в области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86,84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«Охрана семьи и детства»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4 158,74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3000375"/>
            <a:ext cx="2071688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38" y="3000375"/>
            <a:ext cx="1857375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786187" y="3071813"/>
            <a:ext cx="500063" cy="35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000625" y="3071813"/>
            <a:ext cx="500063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11 00 «физическая культура и спорт»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572560" cy="628654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данному разделу в течение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2020 года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составили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67,5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    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За счет средств местного бюджета проведены следующие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мероприятия, направленные на укрепление здоровья населения Котельничского района в сумме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67,5 тыс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.: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лыжным гонкам в рамках Всероссийской массовой лыжной гонки «Лыжня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России-2020»;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первенство Котельничского района по плаванию, посвященное Дню защитника Отечества;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Районный творческий конкурс «Я люблю спорт»;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Районный профессиональный смотр – конкурс «Лучший по профессии» (среди тренеров – преподавателей и учителей физкультуры)</a:t>
            </a: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	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13 00 «обслуживание государственного и муниципального долга»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14422"/>
            <a:ext cx="8858312" cy="121444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итогам работы за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2020 год 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плановый дефицит бюджета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Котельничского района Кировской области составил 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28 124,52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обслуживание муниципального долга Котельничского района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2020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году не производились, так как в течение финансового года не привлекались бюджетные и банковские кредиты.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состоянию 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01.01.20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1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муниципальный долг в </a:t>
            </a:r>
            <a:r>
              <a:rPr lang="ru-RU" sz="1200" dirty="0" err="1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 муниципальном районе отсутствует.</a:t>
            </a:r>
          </a:p>
        </p:txBody>
      </p:sp>
      <p:pic>
        <p:nvPicPr>
          <p:cNvPr id="6" name="Рисунок 5" descr="fdd34f185e86855d9a1613c9c93e3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429156" cy="333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688" y="500042"/>
            <a:ext cx="8858312" cy="50006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Средства, предоставляемые одним бюджетом бюджетной системы другому бюджету – межбюджетные трансферты</a:t>
            </a:r>
          </a:p>
          <a:p>
            <a:pPr indent="179388" algn="just"/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Межбюджетные трансферты, предоставляемые поселениям Котельничского района в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2020 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году составили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71 298,14 тыс.руб.</a:t>
            </a: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643578"/>
            <a:ext cx="835824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15. Дотация </a:t>
            </a:r>
            <a:r>
              <a:rPr lang="ru-RU" sz="1000" dirty="0">
                <a:solidFill>
                  <a:schemeClr val="tx1"/>
                </a:solidFill>
              </a:rPr>
              <a:t>на выравнивание финансовых возможностей поселений Котельничского района </a:t>
            </a:r>
            <a:r>
              <a:rPr lang="ru-RU" sz="1000" dirty="0" smtClean="0">
                <a:solidFill>
                  <a:schemeClr val="tx1"/>
                </a:solidFill>
              </a:rPr>
              <a:t>– </a:t>
            </a:r>
            <a:r>
              <a:rPr lang="ru-RU" sz="1000" b="1" dirty="0" smtClean="0">
                <a:solidFill>
                  <a:schemeClr val="tx1"/>
                </a:solidFill>
              </a:rPr>
              <a:t>9 </a:t>
            </a:r>
            <a:r>
              <a:rPr lang="ru-RU" sz="1000" b="1" dirty="0" smtClean="0">
                <a:solidFill>
                  <a:schemeClr val="tx1"/>
                </a:solidFill>
              </a:rPr>
              <a:t>931 </a:t>
            </a:r>
            <a:r>
              <a:rPr lang="ru-RU" sz="1000" b="1" dirty="0" smtClean="0">
                <a:solidFill>
                  <a:schemeClr val="tx1"/>
                </a:solidFill>
              </a:rPr>
              <a:t>тыс.руб</a:t>
            </a:r>
            <a:r>
              <a:rPr lang="ru-RU" sz="1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995" y="6357958"/>
            <a:ext cx="8358246" cy="14287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14.  Дотация </a:t>
            </a:r>
            <a:r>
              <a:rPr lang="ru-RU" sz="1000" dirty="0">
                <a:solidFill>
                  <a:schemeClr val="tx1"/>
                </a:solidFill>
              </a:rPr>
              <a:t>на обеспечение сбалансированности бюджетов поселений Котельничского района </a:t>
            </a:r>
            <a:r>
              <a:rPr lang="ru-RU" sz="1000" dirty="0" smtClean="0">
                <a:solidFill>
                  <a:schemeClr val="tx1"/>
                </a:solidFill>
              </a:rPr>
              <a:t>– </a:t>
            </a:r>
            <a:r>
              <a:rPr lang="ru-RU" sz="1000" b="1" dirty="0" smtClean="0">
                <a:solidFill>
                  <a:schemeClr val="tx1"/>
                </a:solidFill>
              </a:rPr>
              <a:t>50 738,41тыс.руб</a:t>
            </a:r>
            <a:r>
              <a:rPr lang="ru-RU" sz="1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928670"/>
            <a:ext cx="8358246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1. Расходы </a:t>
            </a:r>
            <a:r>
              <a:rPr lang="ru-RU" sz="1000" dirty="0" smtClean="0">
                <a:solidFill>
                  <a:schemeClr val="tx1"/>
                </a:solidFill>
              </a:rPr>
              <a:t>на выполнение инженерно-геодезических, инженерно-геологических изысканий и прочих работ  (услуг) с целью подготовки документации для строительства социально-культурного центра в с.Покровское в сумме </a:t>
            </a:r>
            <a:r>
              <a:rPr lang="ru-RU" sz="1000" b="1" dirty="0" smtClean="0">
                <a:solidFill>
                  <a:schemeClr val="tx1"/>
                </a:solidFill>
              </a:rPr>
              <a:t>379,36 тыс</a:t>
            </a:r>
            <a:r>
              <a:rPr lang="ru-RU" sz="1000" b="1" dirty="0" smtClean="0">
                <a:solidFill>
                  <a:schemeClr val="tx1"/>
                </a:solidFill>
              </a:rPr>
              <a:t>. 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214422"/>
            <a:ext cx="8358246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2. Расходы 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межбюджетных трансфертов, направленных на активизацию работы органов местного самоуправления и сельских поселений по введению самообложения граждан –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780,135 тыс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. (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Александровское с.п.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20,7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Вишкильское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34,2 тыс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 руб.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Зайцевское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74,55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тыс. руб.;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Карпушинское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.-37,68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тыс. руб., Комсомольское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46,65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тыс. руб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., Красногорское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с.п.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74,175тыс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руб.; </a:t>
            </a:r>
            <a:r>
              <a:rPr lang="ru-RU" sz="800" dirty="0" err="1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 с.п.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176,25тыс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Молотниковское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28,95 тыс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 руб. Покровское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61,8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тыс. руб.; </a:t>
            </a:r>
            <a:r>
              <a:rPr lang="ru-RU" sz="800" dirty="0" err="1">
                <a:solidFill>
                  <a:schemeClr val="tx1"/>
                </a:solidFill>
                <a:cs typeface="Arial" charset="0"/>
              </a:rPr>
              <a:t>Родичевское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 с.п.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31,02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тыс. руб.; Спасское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17,535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тыс. руб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.; Сретенское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4,575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тыс.руб.,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Юбилейное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132,0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тыс. руб. Юрьевское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40,05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.);</a:t>
            </a:r>
          </a:p>
          <a:p>
            <a:pPr algn="just"/>
            <a:endParaRPr lang="ru-RU" sz="5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3. Расходы на проведение работ (оказание услуг) по приведению документов территориального планирования и градостроительного зонирования в соответствии с требованиями законодательства РФ и градостроительной деятельности в сумме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105,5 тыс. </a:t>
            </a:r>
            <a:r>
              <a:rPr lang="ru-RU" sz="1000" b="1" dirty="0" err="1" smtClean="0">
                <a:solidFill>
                  <a:schemeClr val="tx1"/>
                </a:solidFill>
                <a:cs typeface="Arial" charset="0"/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Биртяевское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43 тыс.руб.;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Зайцевское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-17,5 тыс.руб.; Покровское с.п.-6 тыс.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р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уб.;Юбилейное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39 тыс. руб.)</a:t>
            </a:r>
            <a:endParaRPr lang="ru-RU" sz="8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285992"/>
            <a:ext cx="8358246" cy="10001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4. Расходы 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за на реализацию функций, связанных с обеспечением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национальной 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безопасности и правоохранительной деятельности –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4 316,3тыс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. руб.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Комсомольское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1 051,8 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руб.; </a:t>
            </a:r>
            <a:r>
              <a:rPr lang="ru-RU" sz="800" dirty="0" err="1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 с.п.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1 122,2 тыс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руб.; Морозовское с.п. –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1 045 ,7тыс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руб.; </a:t>
            </a:r>
            <a:r>
              <a:rPr lang="ru-RU" sz="800" dirty="0" err="1">
                <a:solidFill>
                  <a:schemeClr val="tx1"/>
                </a:solidFill>
                <a:cs typeface="Arial" charset="0"/>
              </a:rPr>
              <a:t>Светловское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 с.п.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-1096,6тыс</a:t>
            </a:r>
            <a:r>
              <a:rPr lang="ru-RU" sz="8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.);</a:t>
            </a:r>
          </a:p>
          <a:p>
            <a:pPr algn="just"/>
            <a:endParaRPr lang="ru-RU" sz="600" dirty="0" smtClean="0">
              <a:solidFill>
                <a:schemeClr val="tx1"/>
              </a:solidFill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5. Расходы на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проведение ремонтных работ , в том числе капитального ремонта административных зданий, </a:t>
            </a:r>
            <a:r>
              <a:rPr lang="ru-RU" sz="1000" dirty="0" err="1" smtClean="0">
                <a:solidFill>
                  <a:schemeClr val="tx1"/>
                </a:solidFill>
                <a:cs typeface="Arial" charset="0"/>
              </a:rPr>
              <a:t>Вишкильское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с.п. –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170,28 тыс.руб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just"/>
            <a:endParaRPr lang="ru-RU" sz="6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6. Расходы на реализацию мер, направленных на выполнение предписаний по устранению обязательных требований пожарной безопасности </a:t>
            </a:r>
            <a:r>
              <a:rPr lang="ru-RU" sz="1000" dirty="0" err="1" smtClean="0">
                <a:solidFill>
                  <a:schemeClr val="tx1"/>
                </a:solidFill>
                <a:cs typeface="Arial" charset="0"/>
              </a:rPr>
              <a:t>Вишкильского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с.п. –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79,58 тыс. руб.</a:t>
            </a:r>
          </a:p>
          <a:p>
            <a:pPr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214686"/>
            <a:ext cx="8429684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7. Расходы </a:t>
            </a:r>
            <a:r>
              <a:rPr lang="ru-RU" sz="1000" dirty="0" smtClean="0">
                <a:solidFill>
                  <a:schemeClr val="tx1"/>
                </a:solidFill>
              </a:rPr>
              <a:t>на </a:t>
            </a:r>
            <a:r>
              <a:rPr lang="ru-RU" sz="1000" dirty="0" smtClean="0">
                <a:solidFill>
                  <a:schemeClr val="tx1"/>
                </a:solidFill>
              </a:rPr>
              <a:t>проведение ремонтных работ  (приобретение материалов для ремонта) в учреждениях культуры, расположенных на территории Комсомольского с.п. в сумме 40 тыс.руб.; Спасского сельского с.п. – 42,5 тыс.руб. в общей сумме </a:t>
            </a:r>
            <a:r>
              <a:rPr lang="ru-RU" sz="1000" b="1" dirty="0" smtClean="0">
                <a:solidFill>
                  <a:schemeClr val="tx1"/>
                </a:solidFill>
              </a:rPr>
              <a:t>82,5 тыс</a:t>
            </a:r>
            <a:r>
              <a:rPr lang="ru-RU" sz="1000" b="1" dirty="0" smtClean="0">
                <a:solidFill>
                  <a:schemeClr val="tx1"/>
                </a:solidFill>
              </a:rPr>
              <a:t>. руб.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8. Субсидия из областного бюджета по </a:t>
            </a:r>
            <a:r>
              <a:rPr lang="ru-RU" sz="1000" dirty="0" smtClean="0">
                <a:solidFill>
                  <a:schemeClr val="tx1"/>
                </a:solidFill>
              </a:rPr>
              <a:t>инвестиционным проектам </a:t>
            </a:r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 smtClean="0">
                <a:solidFill>
                  <a:schemeClr val="tx1"/>
                </a:solidFill>
              </a:rPr>
              <a:t>программам </a:t>
            </a:r>
            <a:r>
              <a:rPr lang="ru-RU" sz="1000" dirty="0" smtClean="0">
                <a:solidFill>
                  <a:schemeClr val="tx1"/>
                </a:solidFill>
              </a:rPr>
              <a:t>развития общественной инфраструктуры в сумме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2526,21 </a:t>
            </a:r>
            <a:r>
              <a:rPr lang="ru-RU" sz="1000" b="1" dirty="0" smtClean="0">
                <a:solidFill>
                  <a:schemeClr val="tx1"/>
                </a:solidFill>
              </a:rPr>
              <a:t>тыс. руб</a:t>
            </a:r>
            <a:r>
              <a:rPr lang="ru-RU" sz="1000" b="1" dirty="0" smtClean="0">
                <a:solidFill>
                  <a:schemeClr val="tx1"/>
                </a:solidFill>
              </a:rPr>
              <a:t>. </a:t>
            </a:r>
            <a:r>
              <a:rPr lang="ru-RU" sz="800" dirty="0" smtClean="0">
                <a:solidFill>
                  <a:schemeClr val="tx1"/>
                </a:solidFill>
              </a:rPr>
              <a:t>(</a:t>
            </a:r>
            <a:r>
              <a:rPr lang="ru-RU" sz="8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800" dirty="0" smtClean="0">
                <a:solidFill>
                  <a:schemeClr val="tx1"/>
                </a:solidFill>
              </a:rPr>
              <a:t> с.п. – 639,306 тыс. руб.; </a:t>
            </a:r>
            <a:r>
              <a:rPr lang="ru-RU" sz="800" dirty="0" err="1" smtClean="0">
                <a:solidFill>
                  <a:schemeClr val="tx1"/>
                </a:solidFill>
              </a:rPr>
              <a:t>Вишкильское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с.п.- </a:t>
            </a:r>
            <a:r>
              <a:rPr lang="ru-RU" sz="800" dirty="0" smtClean="0">
                <a:solidFill>
                  <a:schemeClr val="tx1"/>
                </a:solidFill>
              </a:rPr>
              <a:t>473,836 </a:t>
            </a:r>
            <a:r>
              <a:rPr lang="ru-RU" sz="800" dirty="0" smtClean="0">
                <a:solidFill>
                  <a:schemeClr val="tx1"/>
                </a:solidFill>
              </a:rPr>
              <a:t>тыс. </a:t>
            </a:r>
            <a:r>
              <a:rPr lang="ru-RU" sz="800" dirty="0" err="1" smtClean="0">
                <a:solidFill>
                  <a:schemeClr val="tx1"/>
                </a:solidFill>
              </a:rPr>
              <a:t>руб.;Котельничское</a:t>
            </a:r>
            <a:r>
              <a:rPr lang="ru-RU" sz="800" dirty="0" smtClean="0">
                <a:solidFill>
                  <a:schemeClr val="tx1"/>
                </a:solidFill>
              </a:rPr>
              <a:t> с.п</a:t>
            </a:r>
            <a:r>
              <a:rPr lang="ru-RU" sz="800" dirty="0" smtClean="0">
                <a:solidFill>
                  <a:schemeClr val="tx1"/>
                </a:solidFill>
              </a:rPr>
              <a:t>.-450 </a:t>
            </a:r>
            <a:r>
              <a:rPr lang="ru-RU" sz="800" dirty="0" smtClean="0">
                <a:solidFill>
                  <a:schemeClr val="tx1"/>
                </a:solidFill>
              </a:rPr>
              <a:t>тыс.руб.; </a:t>
            </a:r>
            <a:r>
              <a:rPr lang="ru-RU" sz="800" dirty="0" err="1" smtClean="0">
                <a:solidFill>
                  <a:schemeClr val="tx1"/>
                </a:solidFill>
              </a:rPr>
              <a:t>Светловское</a:t>
            </a:r>
            <a:r>
              <a:rPr lang="ru-RU" sz="800" dirty="0" smtClean="0">
                <a:solidFill>
                  <a:schemeClr val="tx1"/>
                </a:solidFill>
              </a:rPr>
              <a:t> с.п</a:t>
            </a:r>
            <a:r>
              <a:rPr lang="ru-RU" sz="800" dirty="0" smtClean="0">
                <a:solidFill>
                  <a:schemeClr val="tx1"/>
                </a:solidFill>
              </a:rPr>
              <a:t>.-963,072 </a:t>
            </a:r>
            <a:r>
              <a:rPr lang="ru-RU" sz="800" dirty="0" smtClean="0">
                <a:solidFill>
                  <a:schemeClr val="tx1"/>
                </a:solidFill>
              </a:rPr>
              <a:t>тыс.руб</a:t>
            </a:r>
            <a:r>
              <a:rPr lang="ru-RU" sz="800" dirty="0" smtClean="0">
                <a:solidFill>
                  <a:schemeClr val="tx1"/>
                </a:solidFill>
              </a:rPr>
              <a:t>.)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786322"/>
            <a:ext cx="8358246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10. Расходы 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на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разработку  дизайн – проекта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модельной муниципальной библиотеки МКУК «Искровская сельская библиотека» </a:t>
            </a:r>
            <a:r>
              <a:rPr lang="ru-RU" sz="1000" dirty="0" err="1" smtClean="0">
                <a:solidFill>
                  <a:schemeClr val="tx1"/>
                </a:solidFill>
                <a:cs typeface="Arial" charset="0"/>
              </a:rPr>
              <a:t>Биртяевского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сельского поселения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в 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сумме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98 тыс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руб.</a:t>
            </a:r>
          </a:p>
          <a:p>
            <a:pPr algn="just"/>
            <a:endParaRPr lang="ru-RU" sz="800" b="1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11. Расходы на выполнение кадастровых работ по постановке на кадастровый учет объектов ЖКХ в сумме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249,5 тыс. руб. 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Биртяевское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114 тыс.руб.;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Ежихинское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35,5 тыс.руб.;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Карпушинское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35 тыс.руб.; </a:t>
            </a:r>
            <a:r>
              <a:rPr lang="ru-RU" sz="800" dirty="0" err="1" smtClean="0">
                <a:solidFill>
                  <a:schemeClr val="tx1"/>
                </a:solidFill>
                <a:cs typeface="Arial" charset="0"/>
              </a:rPr>
              <a:t>Светловское</a:t>
            </a:r>
            <a:r>
              <a:rPr lang="ru-RU" sz="800" dirty="0" smtClean="0">
                <a:solidFill>
                  <a:schemeClr val="tx1"/>
                </a:solidFill>
                <a:cs typeface="Arial" charset="0"/>
              </a:rPr>
              <a:t> с.п. – 50 тыс. руб.; Юрьевское с.п. – 15 тыс.руб.)</a:t>
            </a:r>
            <a:endParaRPr lang="ru-RU" sz="800" b="1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12. Расходы на </a:t>
            </a:r>
            <a:r>
              <a:rPr lang="ru-RU" sz="1000" dirty="0" smtClean="0">
                <a:solidFill>
                  <a:schemeClr val="tx1"/>
                </a:solidFill>
              </a:rPr>
              <a:t>погашение задолженности (</a:t>
            </a:r>
            <a:r>
              <a:rPr lang="ru-RU" sz="1000" dirty="0" err="1" smtClean="0">
                <a:solidFill>
                  <a:schemeClr val="tx1"/>
                </a:solidFill>
              </a:rPr>
              <a:t>задолженности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прошлых лет) по коммунальным услугам, в том числе по судебным актам, предусматривающим обращение взыскания на средства районного бюджета и бюджетов сельских поселений в сумме </a:t>
            </a:r>
            <a:r>
              <a:rPr lang="ru-RU" sz="1000" b="1" dirty="0" smtClean="0">
                <a:solidFill>
                  <a:schemeClr val="tx1"/>
                </a:solidFill>
              </a:rPr>
              <a:t>1 224,82 тыс. руб. </a:t>
            </a:r>
            <a:r>
              <a:rPr lang="ru-RU" sz="800" dirty="0" smtClean="0">
                <a:solidFill>
                  <a:schemeClr val="tx1"/>
                </a:solidFill>
              </a:rPr>
              <a:t>(</a:t>
            </a:r>
            <a:r>
              <a:rPr lang="ru-RU" sz="800" dirty="0" err="1" smtClean="0">
                <a:solidFill>
                  <a:schemeClr val="tx1"/>
                </a:solidFill>
              </a:rPr>
              <a:t>Светловское</a:t>
            </a:r>
            <a:r>
              <a:rPr lang="ru-RU" sz="800" dirty="0" smtClean="0">
                <a:solidFill>
                  <a:schemeClr val="tx1"/>
                </a:solidFill>
              </a:rPr>
              <a:t> с.п.)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500702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latin typeface="+mn-lt"/>
            </a:endParaRPr>
          </a:p>
          <a:p>
            <a:endParaRPr lang="ru-RU" sz="1000" dirty="0" smtClean="0">
              <a:latin typeface="+mn-lt"/>
            </a:endParaRPr>
          </a:p>
          <a:p>
            <a:endParaRPr lang="ru-RU" sz="1000" dirty="0" smtClean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13. Субсидии </a:t>
            </a:r>
            <a:r>
              <a:rPr lang="ru-RU" sz="1000" dirty="0" smtClean="0">
                <a:latin typeface="+mn-lt"/>
              </a:rPr>
              <a:t>местным бюджетам на выравнивание обеспеченности муниципальных образований области по реализации ими их отдельных расходных обязательств – </a:t>
            </a:r>
            <a:r>
              <a:rPr lang="ru-RU" sz="1000" b="1" dirty="0" smtClean="0">
                <a:latin typeface="+mn-lt"/>
              </a:rPr>
              <a:t>5</a:t>
            </a:r>
            <a:r>
              <a:rPr lang="en-US" sz="1000" b="1" dirty="0" smtClean="0">
                <a:latin typeface="+mn-lt"/>
              </a:rPr>
              <a:t>84</a:t>
            </a:r>
            <a:r>
              <a:rPr lang="ru-RU" sz="1000" b="1" dirty="0" smtClean="0">
                <a:latin typeface="+mn-lt"/>
              </a:rPr>
              <a:t>,74 тыс</a:t>
            </a:r>
            <a:r>
              <a:rPr lang="ru-RU" sz="1000" b="1" dirty="0" smtClean="0">
                <a:latin typeface="+mn-lt"/>
              </a:rPr>
              <a:t>. руб</a:t>
            </a:r>
            <a:r>
              <a:rPr lang="ru-RU" sz="1000" b="1" dirty="0" smtClean="0">
                <a:latin typeface="+mn-lt"/>
              </a:rPr>
              <a:t>.</a:t>
            </a:r>
            <a:endParaRPr lang="ru-RU" sz="1000" dirty="0" smtClean="0">
              <a:latin typeface="+mn-lt"/>
            </a:endParaRPr>
          </a:p>
          <a:p>
            <a:endParaRPr lang="ru-RU" sz="1000" dirty="0" smtClean="0">
              <a:latin typeface="+mn-lt"/>
            </a:endParaRPr>
          </a:p>
          <a:p>
            <a:endParaRPr lang="ru-RU" sz="1000" dirty="0" smtClean="0">
              <a:latin typeface="+mn-lt"/>
            </a:endParaRPr>
          </a:p>
          <a:p>
            <a:endParaRPr lang="ru-RU" sz="1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7861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9. Расходы </a:t>
            </a:r>
            <a:r>
              <a:rPr lang="ru-RU" sz="1000" dirty="0" smtClean="0"/>
              <a:t>на финансирование мероприятий по организации содействия первичным ветеранским организациям, проведение социально – значимых мероприятий в сумме </a:t>
            </a:r>
            <a:r>
              <a:rPr lang="ru-RU" sz="1000" b="1" dirty="0" smtClean="0"/>
              <a:t>31,8 тыс</a:t>
            </a:r>
            <a:r>
              <a:rPr lang="ru-RU" sz="1000" b="1" dirty="0" smtClean="0"/>
              <a:t>. руб.</a:t>
            </a:r>
            <a:r>
              <a:rPr lang="ru-RU" sz="1000" dirty="0" smtClean="0"/>
              <a:t> </a:t>
            </a:r>
            <a:r>
              <a:rPr lang="ru-RU" sz="800" dirty="0" smtClean="0"/>
              <a:t>(</a:t>
            </a:r>
            <a:r>
              <a:rPr lang="ru-RU" sz="800" dirty="0" err="1" smtClean="0"/>
              <a:t>Вишкильское</a:t>
            </a:r>
            <a:r>
              <a:rPr lang="ru-RU" sz="800" dirty="0" smtClean="0"/>
              <a:t> </a:t>
            </a:r>
            <a:r>
              <a:rPr lang="ru-RU" sz="800" dirty="0" smtClean="0"/>
              <a:t>с.п. – </a:t>
            </a:r>
            <a:r>
              <a:rPr lang="ru-RU" sz="800" dirty="0" smtClean="0"/>
              <a:t>0,6 </a:t>
            </a:r>
            <a:r>
              <a:rPr lang="ru-RU" sz="800" dirty="0" smtClean="0"/>
              <a:t>тыс.руб.; </a:t>
            </a:r>
            <a:r>
              <a:rPr lang="ru-RU" sz="800" dirty="0" err="1" smtClean="0"/>
              <a:t>Зайцевское</a:t>
            </a:r>
            <a:r>
              <a:rPr lang="ru-RU" sz="800" dirty="0" smtClean="0"/>
              <a:t> </a:t>
            </a:r>
            <a:r>
              <a:rPr lang="ru-RU" sz="800" dirty="0" smtClean="0"/>
              <a:t>с.п. – </a:t>
            </a:r>
            <a:r>
              <a:rPr lang="ru-RU" sz="800" dirty="0" smtClean="0"/>
              <a:t>4,3 </a:t>
            </a:r>
            <a:r>
              <a:rPr lang="ru-RU" sz="800" dirty="0" smtClean="0"/>
              <a:t>тыс.руб.; </a:t>
            </a:r>
            <a:r>
              <a:rPr lang="ru-RU" sz="800" dirty="0" err="1" smtClean="0"/>
              <a:t>Карпушинское</a:t>
            </a:r>
            <a:r>
              <a:rPr lang="ru-RU" sz="800" dirty="0" smtClean="0"/>
              <a:t> </a:t>
            </a:r>
            <a:r>
              <a:rPr lang="ru-RU" sz="800" dirty="0" smtClean="0"/>
              <a:t>с.п. – 2,9 тыс. руб.; </a:t>
            </a:r>
            <a:r>
              <a:rPr lang="ru-RU" sz="800" dirty="0" smtClean="0"/>
              <a:t>Комсомольское </a:t>
            </a:r>
            <a:r>
              <a:rPr lang="ru-RU" sz="800" dirty="0" smtClean="0"/>
              <a:t>с.п. – </a:t>
            </a:r>
            <a:r>
              <a:rPr lang="ru-RU" sz="800" dirty="0" smtClean="0"/>
              <a:t>4,3 </a:t>
            </a:r>
            <a:r>
              <a:rPr lang="ru-RU" sz="800" dirty="0" smtClean="0"/>
              <a:t>тыс. руб.; </a:t>
            </a:r>
            <a:r>
              <a:rPr lang="ru-RU" sz="800" dirty="0" smtClean="0"/>
              <a:t>Красногорское </a:t>
            </a:r>
            <a:r>
              <a:rPr lang="ru-RU" sz="800" dirty="0" smtClean="0"/>
              <a:t>с.п. – </a:t>
            </a:r>
            <a:r>
              <a:rPr lang="ru-RU" sz="800" dirty="0" smtClean="0"/>
              <a:t>2,2 </a:t>
            </a:r>
            <a:r>
              <a:rPr lang="ru-RU" sz="800" dirty="0" smtClean="0"/>
              <a:t>тыс.руб.; </a:t>
            </a:r>
            <a:r>
              <a:rPr lang="ru-RU" sz="800" dirty="0" err="1" smtClean="0"/>
              <a:t>Макарьевское</a:t>
            </a:r>
            <a:r>
              <a:rPr lang="ru-RU" sz="800" dirty="0" smtClean="0"/>
              <a:t> с.п. – </a:t>
            </a:r>
            <a:r>
              <a:rPr lang="ru-RU" sz="800" dirty="0" smtClean="0"/>
              <a:t>6,0 </a:t>
            </a:r>
            <a:r>
              <a:rPr lang="ru-RU" sz="800" dirty="0" smtClean="0"/>
              <a:t>тыс.руб.; Морозовское с.п.-</a:t>
            </a:r>
            <a:r>
              <a:rPr lang="ru-RU" sz="800" dirty="0" smtClean="0"/>
              <a:t>5,0 тыс. руб.; </a:t>
            </a:r>
            <a:r>
              <a:rPr lang="ru-RU" sz="800" dirty="0" err="1" smtClean="0"/>
              <a:t>Родическое</a:t>
            </a:r>
            <a:r>
              <a:rPr lang="ru-RU" sz="800" dirty="0" smtClean="0"/>
              <a:t> </a:t>
            </a:r>
            <a:r>
              <a:rPr lang="ru-RU" sz="800" dirty="0" smtClean="0"/>
              <a:t>с.п. – </a:t>
            </a:r>
            <a:r>
              <a:rPr lang="ru-RU" sz="800" dirty="0" smtClean="0"/>
              <a:t>2,2 </a:t>
            </a:r>
            <a:r>
              <a:rPr lang="ru-RU" sz="800" dirty="0" smtClean="0"/>
              <a:t>тыс.руб.; Спасское с.п. </a:t>
            </a:r>
            <a:r>
              <a:rPr lang="ru-RU" sz="800" dirty="0" smtClean="0"/>
              <a:t>– 2,1тыс.руб.; Юрьевское с.п. – 2,2 тыс. руб.)</a:t>
            </a:r>
            <a:endParaRPr lang="ru-RU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1000125"/>
            <a:ext cx="7858125" cy="497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Брошюра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подготовлена финансовым управлением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администрации Котельничского района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Кировской области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Адрес финансового управления: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612600, Российская Федерация, Кировская область, город Котельнич,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улица Карла Маркса, дом 16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Телефон: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4-07-18 – начальник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4-17-47 – заместитель начальника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4-25-97 – бухгалтерия финансового управления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Электронная почта:</a:t>
            </a:r>
          </a:p>
          <a:p>
            <a:pPr algn="just"/>
            <a:r>
              <a:rPr lang="en-US" sz="1600">
                <a:solidFill>
                  <a:srgbClr val="91581F"/>
                </a:solidFill>
              </a:rPr>
              <a:t>fo13@depfin.kirov.ru</a:t>
            </a:r>
            <a:endParaRPr lang="ru-RU" sz="1600">
              <a:solidFill>
                <a:srgbClr val="91581F"/>
              </a:solidFill>
            </a:endParaRP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Режим работы: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07:48 – 17:00 ежедневно, кроме субботы и воскресенья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214710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200" b="1" dirty="0" smtClean="0"/>
              <a:t>    </a:t>
            </a:r>
          </a:p>
          <a:p>
            <a:pPr marL="0" indent="0" algn="ctr">
              <a:buNone/>
            </a:pPr>
            <a:r>
              <a:rPr lang="ru-RU" sz="4200" b="1" dirty="0" smtClean="0"/>
              <a:t>СПАСИБО  ЗА  ВНИМАНИЕ!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xmlns="" val="282982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доходов районного бюджета</a:t>
            </a:r>
            <a:endParaRPr lang="ru-RU" sz="25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39386766"/>
              </p:ext>
            </p:extLst>
          </p:nvPr>
        </p:nvGraphicFramePr>
        <p:xfrm>
          <a:off x="179512" y="1196752"/>
          <a:ext cx="8855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515672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налоговых ДОХОДОВ                                        РАЙОННОГО БЮДЖЕТА, тыс.руб.</a:t>
            </a:r>
            <a:endParaRPr lang="ru-RU" sz="2500" dirty="0"/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214313" y="1143000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Franklin Gothic Book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18390483"/>
              </p:ext>
            </p:extLst>
          </p:nvPr>
        </p:nvGraphicFramePr>
        <p:xfrm>
          <a:off x="214312" y="1142984"/>
          <a:ext cx="8750175" cy="53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неналоговых ДОХОДОВ РАЙОННОГО БЮДЖЕТА, тыс.руб.</a:t>
            </a:r>
            <a:endParaRPr lang="ru-RU" sz="2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79745078"/>
              </p:ext>
            </p:extLst>
          </p:nvPr>
        </p:nvGraphicFramePr>
        <p:xfrm>
          <a:off x="0" y="1142984"/>
          <a:ext cx="900115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СТРУКТУРА недоимки на 01.01.2021, тыс. руб.</a:t>
            </a:r>
            <a:endParaRPr lang="ru-RU" sz="25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26356642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0272581"/>
              </p:ext>
            </p:extLst>
          </p:nvPr>
        </p:nvGraphicFramePr>
        <p:xfrm>
          <a:off x="214282" y="1071546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безвозмездных поступлений                                      в районный БЮДЖЕТ, тыс.руб.</a:t>
            </a:r>
            <a:endParaRPr lang="ru-RU" sz="2500" dirty="0"/>
          </a:p>
        </p:txBody>
      </p:sp>
      <p:sp>
        <p:nvSpPr>
          <p:cNvPr id="6" name="TextBox 1"/>
          <p:cNvSpPr txBox="1"/>
          <p:nvPr/>
        </p:nvSpPr>
        <p:spPr>
          <a:xfrm>
            <a:off x="642910" y="5786454"/>
            <a:ext cx="8215376" cy="9144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349167,82тыс.руб.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РАСХОДОВ РАЙОННОГО БЮДЖЕТА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88" y="1143000"/>
          <a:ext cx="7358114" cy="4652646"/>
        </p:xfrm>
        <a:graphic>
          <a:graphicData uri="http://schemas.openxmlformats.org/drawingml/2006/table">
            <a:tbl>
              <a:tblPr/>
              <a:tblGrid>
                <a:gridCol w="4534336"/>
                <a:gridCol w="1411889"/>
                <a:gridCol w="1411889"/>
              </a:tblGrid>
              <a:tr h="42213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Факт, 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Удельный вес,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40929,07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53299,10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Жилищно-коммунальное 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705,34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183876,12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44493,15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Здравоохранение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14515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Межбюджетные 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56" name="TextBox 1"/>
          <p:cNvSpPr txBox="1">
            <a:spLocks noChangeArrowheads="1"/>
          </p:cNvSpPr>
          <p:nvPr/>
        </p:nvSpPr>
        <p:spPr bwMode="auto">
          <a:xfrm>
            <a:off x="3000375" y="5929330"/>
            <a:ext cx="27146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800" b="1" dirty="0" smtClean="0">
                <a:latin typeface="Franklin Gothic Book"/>
              </a:rPr>
              <a:t>411 095</a:t>
            </a:r>
            <a:r>
              <a:rPr lang="ru-RU" sz="4800" b="1" dirty="0" smtClean="0">
                <a:latin typeface="Franklin Gothic Book"/>
              </a:rPr>
              <a:t>,</a:t>
            </a:r>
            <a:r>
              <a:rPr lang="en-US" sz="4800" b="1" dirty="0" smtClean="0">
                <a:latin typeface="Franklin Gothic Book"/>
              </a:rPr>
              <a:t>77</a:t>
            </a:r>
            <a:r>
              <a:rPr lang="ru-RU" sz="4800" b="1" dirty="0" smtClean="0">
                <a:latin typeface="Franklin Gothic Book"/>
              </a:rPr>
              <a:t> тыс.руб.</a:t>
            </a:r>
            <a:endParaRPr lang="ru-RU" sz="4800" b="1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РАСХОДЫ РАЙОННОГО БЮДЖЕТА ПО РАЗДЕЛАМ БЮДЖЕТНОЙ КЛАССИФИКАЦИИ, ТЫС.РУБ.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000113"/>
          <a:ext cx="7858180" cy="5248431"/>
        </p:xfrm>
        <a:graphic>
          <a:graphicData uri="http://schemas.openxmlformats.org/drawingml/2006/table">
            <a:tbl>
              <a:tblPr/>
              <a:tblGrid>
                <a:gridCol w="1353037"/>
                <a:gridCol w="1340848"/>
                <a:gridCol w="1377416"/>
                <a:gridCol w="1267711"/>
                <a:gridCol w="1267711"/>
                <a:gridCol w="1251457"/>
              </a:tblGrid>
              <a:tr h="11665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раздела бюджетной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классификации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Утверждено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сводной бюджетной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росписью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тыс.руб.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56150,63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40929,07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1600,59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61115,1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53299,1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811,79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705,34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190338,09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183876,12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45541,79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44493,15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15365,06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14515,85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71604,16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71298,15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6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442937,81</a:t>
                      </a:r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411095,77</a:t>
                      </a:r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92,81</a:t>
                      </a:r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</TotalTime>
  <Words>2975</Words>
  <Application>Microsoft Office PowerPoint</Application>
  <PresentationFormat>Экран (4:3)</PresentationFormat>
  <Paragraphs>413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Трек</vt:lpstr>
      <vt:lpstr>Worksheet</vt:lpstr>
      <vt:lpstr>Лист Microsoft Office Excel 97-2003</vt:lpstr>
      <vt:lpstr>Слайд 1</vt:lpstr>
      <vt:lpstr>Основные параметры районного бюджета, тыс.руб.</vt:lpstr>
      <vt:lpstr>Структура доходов районного бюджета</vt:lpstr>
      <vt:lpstr>СТРУКТУРА налоговых ДОХОДОВ                                        РАЙОННОГО БЮДЖЕТА, тыс.руб.</vt:lpstr>
      <vt:lpstr>структура неналоговых ДОХОДОВ РАЙОННОГО БЮДЖЕТА, тыс.руб.</vt:lpstr>
      <vt:lpstr>СТРУКТУРА недоимки на 01.01.2021, тыс. руб.</vt:lpstr>
      <vt:lpstr>СТРУКТУРА безвозмездных поступлений                                      в районный БЮДЖЕТ, тыс.руб.</vt:lpstr>
      <vt:lpstr>СТРУКТУРА РАСХОДОВ РАЙОННОГО БЮДЖЕТА</vt:lpstr>
      <vt:lpstr>РАСХОДЫ РАЙОННОГО БЮДЖЕТА ПО РАЗДЕЛАМ БЮДЖЕТНОЙ КЛАССИФИКАЦИИ, ТЫС.РУБ.</vt:lpstr>
      <vt:lpstr>01 00 «ОБЩЕГОСУДАРСТВЕННЫЕ ВОПРОСЫ» структура расходов районного бюджета за 2018 год на общегосударственные вопросы (01 раздел)</vt:lpstr>
      <vt:lpstr>03 00 «национальная безопасность и правоохранительная деятельность»</vt:lpstr>
      <vt:lpstr>04 00 «национальная экономика» структура расходов районного бюджета по разделу «Национальная экономика»</vt:lpstr>
      <vt:lpstr>04 05 «сельское хозяйство и рыболовство»</vt:lpstr>
      <vt:lpstr>04 09 «дорожное хозяйство»</vt:lpstr>
      <vt:lpstr>04 12 Другие вопросы в области национальной экономики</vt:lpstr>
      <vt:lpstr>05 00 «жилищно-коммунальное хозяйство»</vt:lpstr>
      <vt:lpstr>07 00 «образование»</vt:lpstr>
      <vt:lpstr>Слайд 18</vt:lpstr>
      <vt:lpstr>Слайд 19</vt:lpstr>
      <vt:lpstr>Слайд 20</vt:lpstr>
      <vt:lpstr>07 07 «молодежная политика и оздоровление детей»</vt:lpstr>
      <vt:lpstr>08 00 «культура и кинематография»</vt:lpstr>
      <vt:lpstr>09 00 «ЗДРАВООХРАНЕНИЕ»</vt:lpstr>
      <vt:lpstr>10 00 «социальная политика»</vt:lpstr>
      <vt:lpstr>11 00 «физическая культура и спорт»</vt:lpstr>
      <vt:lpstr>Слайд 26</vt:lpstr>
      <vt:lpstr>14 00 Межбюджетные трансферты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КОТЕЛЬНИЧСКИЙ РАЙОН «Бюджет для граждан» отчет об исполнении бюджета за 2013 год</dc:title>
  <dc:creator>ФУ АКР КО</dc:creator>
  <cp:lastModifiedBy>User</cp:lastModifiedBy>
  <cp:revision>651</cp:revision>
  <cp:lastPrinted>2020-03-31T07:32:21Z</cp:lastPrinted>
  <dcterms:created xsi:type="dcterms:W3CDTF">2014-06-16T04:26:29Z</dcterms:created>
  <dcterms:modified xsi:type="dcterms:W3CDTF">2021-03-29T12:39:05Z</dcterms:modified>
</cp:coreProperties>
</file>